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99" r:id="rId3"/>
    <p:sldId id="305" r:id="rId4"/>
    <p:sldId id="258" r:id="rId5"/>
    <p:sldId id="306" r:id="rId6"/>
    <p:sldId id="259" r:id="rId7"/>
    <p:sldId id="308" r:id="rId8"/>
    <p:sldId id="309" r:id="rId9"/>
    <p:sldId id="310" r:id="rId10"/>
    <p:sldId id="275" r:id="rId11"/>
    <p:sldId id="261" r:id="rId12"/>
    <p:sldId id="267" r:id="rId13"/>
    <p:sldId id="270" r:id="rId14"/>
    <p:sldId id="274" r:id="rId15"/>
    <p:sldId id="271" r:id="rId16"/>
    <p:sldId id="273" r:id="rId17"/>
    <p:sldId id="276" r:id="rId18"/>
    <p:sldId id="264" r:id="rId19"/>
    <p:sldId id="265" r:id="rId20"/>
    <p:sldId id="266" r:id="rId21"/>
    <p:sldId id="311" r:id="rId22"/>
    <p:sldId id="269" r:id="rId23"/>
    <p:sldId id="280" r:id="rId24"/>
    <p:sldId id="287" r:id="rId25"/>
    <p:sldId id="312" r:id="rId26"/>
    <p:sldId id="314" r:id="rId27"/>
    <p:sldId id="313" r:id="rId28"/>
    <p:sldId id="315" r:id="rId29"/>
    <p:sldId id="293" r:id="rId30"/>
    <p:sldId id="294" r:id="rId31"/>
    <p:sldId id="30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5241"/>
    <a:srgbClr val="2BB8C9"/>
    <a:srgbClr val="FF6600"/>
    <a:srgbClr val="C58967"/>
    <a:srgbClr val="A27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5" autoAdjust="0"/>
    <p:restoredTop sz="79695" autoAdjust="0"/>
  </p:normalViewPr>
  <p:slideViewPr>
    <p:cSldViewPr>
      <p:cViewPr varScale="1">
        <p:scale>
          <a:sx n="88" d="100"/>
          <a:sy n="88" d="100"/>
        </p:scale>
        <p:origin x="51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721E7-3F19-4048-8889-3ACFDA7F1007}" type="datetimeFigureOut">
              <a:rPr lang="en-GB" smtClean="0"/>
              <a:t>09/01/2019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3511E-B0AC-4DF2-813F-193DEC03A593}" type="slidenum">
              <a:rPr lang="en-GB" smtClean="0"/>
              <a:t>‹#›</a:t>
            </a:fld>
            <a:endParaRPr lang="en-GB"/>
          </a:p>
        </p:txBody>
      </p:sp>
    </p:spTree>
    <p:extLst>
      <p:ext uri="{BB962C8B-B14F-4D97-AF65-F5344CB8AC3E}">
        <p14:creationId xmlns:p14="http://schemas.microsoft.com/office/powerpoint/2010/main" val="196630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a:t>
            </a:fld>
            <a:endParaRPr lang="en-GB"/>
          </a:p>
        </p:txBody>
      </p:sp>
    </p:spTree>
    <p:extLst>
      <p:ext uri="{BB962C8B-B14F-4D97-AF65-F5344CB8AC3E}">
        <p14:creationId xmlns:p14="http://schemas.microsoft.com/office/powerpoint/2010/main" val="377963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Non-renewable</a:t>
            </a:r>
            <a:r>
              <a:rPr lang="en-GB" baseline="0" dirty="0"/>
              <a:t> energy sources include the conventional fossil fuels – coal oil and gas, and nuclear energy. It also includes unconventional fossil fuels such as methane hydrates and tar sands.</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11</a:t>
            </a:fld>
            <a:endParaRPr lang="en-GB"/>
          </a:p>
        </p:txBody>
      </p:sp>
    </p:spTree>
    <p:extLst>
      <p:ext uri="{BB962C8B-B14F-4D97-AF65-F5344CB8AC3E}">
        <p14:creationId xmlns:p14="http://schemas.microsoft.com/office/powerpoint/2010/main" val="275754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Crude oil and natural gas are hydrocarbons</a:t>
            </a:r>
            <a:r>
              <a:rPr lang="en-US" sz="1200" baseline="0" dirty="0"/>
              <a:t> </a:t>
            </a:r>
            <a:r>
              <a:rPr lang="en-US" sz="1200" dirty="0"/>
              <a:t>formed from organic matter – phytoplankton (plant plankton) and zooplankton (animal plankton). </a:t>
            </a:r>
          </a:p>
          <a:p>
            <a:r>
              <a:rPr lang="en-US" sz="1200" dirty="0"/>
              <a:t>Oil and gas formation:</a:t>
            </a:r>
            <a:r>
              <a:rPr lang="en-US" sz="1200" baseline="0" dirty="0"/>
              <a:t> </a:t>
            </a:r>
            <a:r>
              <a:rPr lang="en-US" sz="1200" dirty="0"/>
              <a:t>microorganisms sink to the bottom of the ocean creating</a:t>
            </a:r>
            <a:r>
              <a:rPr lang="en-US" sz="1200" baseline="0" dirty="0"/>
              <a:t> layers of</a:t>
            </a:r>
            <a:r>
              <a:rPr lang="en-US" sz="1200" dirty="0"/>
              <a:t> organic rich sediment.</a:t>
            </a:r>
            <a:r>
              <a:rPr lang="en-US" sz="1200" baseline="0" dirty="0"/>
              <a:t> </a:t>
            </a:r>
            <a:r>
              <a:rPr lang="en-US" sz="1200" b="0" i="0" kern="1200" dirty="0">
                <a:solidFill>
                  <a:schemeClr val="tx1"/>
                </a:solidFill>
                <a:effectLst/>
                <a:latin typeface="+mn-lt"/>
                <a:ea typeface="+mn-ea"/>
                <a:cs typeface="+mn-cs"/>
              </a:rPr>
              <a:t>Environments with high primary productivity,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low hydrodynamics (stagnant water),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stratified water column (no mixing between layers of the water column),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poor benthic (sea</a:t>
            </a:r>
            <a:r>
              <a:rPr lang="en-US" sz="1200" b="0" i="0" kern="1200" baseline="0" dirty="0">
                <a:solidFill>
                  <a:schemeClr val="tx1"/>
                </a:solidFill>
                <a:effectLst/>
                <a:latin typeface="+mn-lt"/>
                <a:ea typeface="+mn-ea"/>
                <a:cs typeface="+mn-cs"/>
              </a:rPr>
              <a:t> floor)</a:t>
            </a:r>
            <a:r>
              <a:rPr lang="en-US" sz="1200" b="0" i="0" kern="1200" dirty="0">
                <a:solidFill>
                  <a:schemeClr val="tx1"/>
                </a:solidFill>
                <a:effectLst/>
                <a:latin typeface="+mn-lt"/>
                <a:ea typeface="+mn-ea"/>
                <a:cs typeface="+mn-cs"/>
              </a:rPr>
              <a:t> fauna,</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anoxic</a:t>
            </a:r>
            <a:r>
              <a:rPr lang="en-US" sz="1200" b="0" i="0" kern="1200" baseline="0" dirty="0">
                <a:solidFill>
                  <a:schemeClr val="tx1"/>
                </a:solidFill>
                <a:effectLst/>
                <a:latin typeface="+mn-lt"/>
                <a:ea typeface="+mn-ea"/>
                <a:cs typeface="+mn-cs"/>
              </a:rPr>
              <a:t> (low oxygen)</a:t>
            </a:r>
            <a:r>
              <a:rPr lang="en-US" sz="1200" b="0" i="0" kern="1200" dirty="0">
                <a:solidFill>
                  <a:schemeClr val="tx1"/>
                </a:solidFill>
                <a:effectLst/>
                <a:latin typeface="+mn-lt"/>
                <a:ea typeface="+mn-ea"/>
                <a:cs typeface="+mn-cs"/>
              </a:rPr>
              <a:t> conditions prevailing at the bottom,</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are the best prospects for the development of organic rich source rocks as these conditions prevent the organic matter from decomposing.</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12</a:t>
            </a:fld>
            <a:endParaRPr lang="en-GB"/>
          </a:p>
        </p:txBody>
      </p:sp>
    </p:spTree>
    <p:extLst>
      <p:ext uri="{BB962C8B-B14F-4D97-AF65-F5344CB8AC3E}">
        <p14:creationId xmlns:p14="http://schemas.microsoft.com/office/powerpoint/2010/main" val="58504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As the</a:t>
            </a:r>
            <a:r>
              <a:rPr lang="en-US" sz="1200" baseline="0" dirty="0"/>
              <a:t> phytoplankton and zooplankton </a:t>
            </a:r>
            <a:r>
              <a:rPr lang="en-US" sz="1200" dirty="0"/>
              <a:t>are buried</a:t>
            </a:r>
            <a:r>
              <a:rPr lang="en-US" sz="1200" baseline="0" dirty="0"/>
              <a:t> over thousands and millions of years the</a:t>
            </a:r>
            <a:r>
              <a:rPr lang="en-US" sz="1200" dirty="0"/>
              <a:t> heat and pressure rises and the</a:t>
            </a:r>
            <a:r>
              <a:rPr lang="en-US" sz="1200" baseline="0" dirty="0"/>
              <a:t> organic matter in the sediment is turned into petroleum (oil and gas). </a:t>
            </a:r>
            <a:r>
              <a:rPr lang="en-GB" sz="1200" baseline="0" dirty="0"/>
              <a:t>T</a:t>
            </a:r>
            <a:r>
              <a:rPr lang="en-GB" dirty="0"/>
              <a:t>emperature and burial depth determine whether oil, gas or other hydrocarbons are produced</a:t>
            </a:r>
            <a:r>
              <a:rPr lang="en-GB" baseline="0" dirty="0"/>
              <a:t> – graph on next slide</a:t>
            </a:r>
            <a:endParaRPr lang="en-GB" dirty="0"/>
          </a:p>
          <a:p>
            <a:pPr marL="0" indent="0">
              <a:buFont typeface="Arial" panose="020B0604020202020204" pitchFamily="34" charset="0"/>
              <a:buNone/>
            </a:pPr>
            <a:endParaRPr lang="en-US" sz="1200" baseline="0" dirty="0"/>
          </a:p>
        </p:txBody>
      </p:sp>
      <p:sp>
        <p:nvSpPr>
          <p:cNvPr id="4" name="Slide Number Placeholder 3"/>
          <p:cNvSpPr>
            <a:spLocks noGrp="1"/>
          </p:cNvSpPr>
          <p:nvPr>
            <p:ph type="sldNum" sz="quarter" idx="10"/>
          </p:nvPr>
        </p:nvSpPr>
        <p:spPr/>
        <p:txBody>
          <a:bodyPr/>
          <a:lstStyle/>
          <a:p>
            <a:fld id="{6E33511E-B0AC-4DF2-813F-193DEC03A593}" type="slidenum">
              <a:rPr lang="en-GB" smtClean="0"/>
              <a:t>13</a:t>
            </a:fld>
            <a:endParaRPr lang="en-GB"/>
          </a:p>
        </p:txBody>
      </p:sp>
    </p:spTree>
    <p:extLst>
      <p:ext uri="{BB962C8B-B14F-4D97-AF65-F5344CB8AC3E}">
        <p14:creationId xmlns:p14="http://schemas.microsoft.com/office/powerpoint/2010/main" val="257727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14</a:t>
            </a:fld>
            <a:endParaRPr lang="en-GB"/>
          </a:p>
        </p:txBody>
      </p:sp>
    </p:spTree>
    <p:extLst>
      <p:ext uri="{BB962C8B-B14F-4D97-AF65-F5344CB8AC3E}">
        <p14:creationId xmlns:p14="http://schemas.microsoft.com/office/powerpoint/2010/main" val="68441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Oil and natural gas </a:t>
            </a:r>
            <a:r>
              <a:rPr lang="en-US" baseline="0" dirty="0"/>
              <a:t>is less dense than the surrounding rock so </a:t>
            </a:r>
            <a:r>
              <a:rPr lang="en-US" dirty="0"/>
              <a:t>migrates upwards through tiny pores and fractures</a:t>
            </a:r>
            <a:r>
              <a:rPr lang="en-US" baseline="0" dirty="0"/>
              <a:t> </a:t>
            </a:r>
            <a:r>
              <a:rPr lang="en-US" dirty="0"/>
              <a:t>in the surrounding rock. Some oil and natural gas manages</a:t>
            </a:r>
            <a:r>
              <a:rPr lang="en-US" baseline="0" dirty="0"/>
              <a:t> </a:t>
            </a:r>
            <a:r>
              <a:rPr lang="en-US" dirty="0"/>
              <a:t>to get all way to the surface and escapes through vents into the atmosphere e.g. La</a:t>
            </a:r>
            <a:r>
              <a:rPr lang="en-US" baseline="0" dirty="0"/>
              <a:t> Brae </a:t>
            </a:r>
            <a:r>
              <a:rPr lang="en-US" baseline="0" dirty="0" err="1"/>
              <a:t>tarpits</a:t>
            </a:r>
            <a:r>
              <a:rPr lang="en-US" baseline="0" dirty="0"/>
              <a:t> in California</a:t>
            </a:r>
            <a:r>
              <a:rPr lang="en-US" dirty="0"/>
              <a:t>. Other oil and natural gas get trapped in reservoirs under impermeable layers of rock </a:t>
            </a:r>
            <a:r>
              <a:rPr lang="en-US" baseline="0" dirty="0"/>
              <a:t>– known as seals or cap rocks</a:t>
            </a:r>
            <a:r>
              <a:rPr lang="en-US" dirty="0"/>
              <a:t>. These trapped deposits are then drilled (after</a:t>
            </a:r>
            <a:r>
              <a:rPr lang="en-US" baseline="0" dirty="0"/>
              <a:t> extensive exploration and testing) </a:t>
            </a:r>
            <a:r>
              <a:rPr lang="en-US" dirty="0"/>
              <a:t>to release the oil and gas e.g. in the North Sea oil</a:t>
            </a:r>
            <a:r>
              <a:rPr lang="en-US" baseline="0" dirty="0"/>
              <a:t> fields.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Natural gas can</a:t>
            </a:r>
            <a:r>
              <a:rPr lang="en-US" baseline="0" dirty="0"/>
              <a:t> be also extracted using hydraulic fracking. This </a:t>
            </a:r>
            <a:r>
              <a:rPr lang="en-US" sz="1200" b="0" i="0" kern="1200" dirty="0">
                <a:solidFill>
                  <a:schemeClr val="tx1"/>
                </a:solidFill>
                <a:effectLst/>
                <a:latin typeface="+mn-lt"/>
                <a:ea typeface="+mn-ea"/>
                <a:cs typeface="+mn-cs"/>
              </a:rPr>
              <a:t>process uses high-pressure water to split apart the rocks underground,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releasing the natural gas that is trapped in rock formations. </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15</a:t>
            </a:fld>
            <a:endParaRPr lang="en-GB"/>
          </a:p>
        </p:txBody>
      </p:sp>
    </p:spTree>
    <p:extLst>
      <p:ext uri="{BB962C8B-B14F-4D97-AF65-F5344CB8AC3E}">
        <p14:creationId xmlns:p14="http://schemas.microsoft.com/office/powerpoint/2010/main" val="190329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Oil and gas can be burnt to produce electricity,</a:t>
            </a:r>
            <a:r>
              <a:rPr lang="en-GB" baseline="0" dirty="0"/>
              <a:t> to do this</a:t>
            </a:r>
            <a:r>
              <a:rPr lang="en-US" sz="1200" b="0" i="0" kern="1200" dirty="0">
                <a:solidFill>
                  <a:schemeClr val="tx1"/>
                </a:solidFill>
                <a:effectLst/>
                <a:latin typeface="+mn-lt"/>
                <a:ea typeface="+mn-ea"/>
                <a:cs typeface="+mn-cs"/>
              </a:rPr>
              <a:t> oil/</a:t>
            </a:r>
            <a:r>
              <a:rPr lang="en-US" sz="1200" b="0" i="0" kern="1200" baseline="0" dirty="0">
                <a:solidFill>
                  <a:schemeClr val="tx1"/>
                </a:solidFill>
                <a:effectLst/>
                <a:latin typeface="+mn-lt"/>
                <a:ea typeface="+mn-ea"/>
                <a:cs typeface="+mn-cs"/>
              </a:rPr>
              <a:t> gas (chemical energy) </a:t>
            </a:r>
            <a:r>
              <a:rPr lang="en-US" sz="1200" b="0" i="0" kern="1200" dirty="0">
                <a:solidFill>
                  <a:schemeClr val="tx1"/>
                </a:solidFill>
                <a:effectLst/>
                <a:latin typeface="+mn-lt"/>
                <a:ea typeface="+mn-ea"/>
                <a:cs typeface="+mn-cs"/>
              </a:rPr>
              <a:t>is burned in power plants to heat water and produce steam. The kinetic energy of the steam then propels the blades of a turbine. The turbine</a:t>
            </a:r>
            <a:r>
              <a:rPr lang="en-US" sz="1200" b="0" i="0" kern="1200" baseline="0" dirty="0">
                <a:solidFill>
                  <a:schemeClr val="tx1"/>
                </a:solidFill>
                <a:effectLst/>
                <a:latin typeface="+mn-lt"/>
                <a:ea typeface="+mn-ea"/>
                <a:cs typeface="+mn-cs"/>
              </a:rPr>
              <a:t> is </a:t>
            </a:r>
            <a:r>
              <a:rPr lang="en-US" sz="1200" b="0" i="0" kern="1200" dirty="0">
                <a:solidFill>
                  <a:schemeClr val="tx1"/>
                </a:solidFill>
                <a:effectLst/>
                <a:latin typeface="+mn-lt"/>
                <a:ea typeface="+mn-ea"/>
                <a:cs typeface="+mn-cs"/>
              </a:rPr>
              <a:t>attached to a generator</a:t>
            </a:r>
            <a:r>
              <a:rPr lang="en-US" sz="1200" b="0" i="0" kern="1200" baseline="0" dirty="0">
                <a:solidFill>
                  <a:schemeClr val="tx1"/>
                </a:solidFill>
                <a:effectLst/>
                <a:latin typeface="+mn-lt"/>
                <a:ea typeface="+mn-ea"/>
                <a:cs typeface="+mn-cs"/>
              </a:rPr>
              <a:t> and when it spins it </a:t>
            </a:r>
            <a:r>
              <a:rPr lang="en-US" sz="1200" b="0" i="0" kern="1200" dirty="0">
                <a:solidFill>
                  <a:schemeClr val="tx1"/>
                </a:solidFill>
                <a:effectLst/>
                <a:latin typeface="+mn-lt"/>
                <a:ea typeface="+mn-ea"/>
                <a:cs typeface="+mn-cs"/>
              </a:rPr>
              <a:t>produces electricity.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Oil is also used as fuel in cars</a:t>
            </a:r>
            <a:r>
              <a:rPr lang="en-US" sz="1200" b="0" i="0" kern="1200" baseline="0" dirty="0">
                <a:solidFill>
                  <a:schemeClr val="tx1"/>
                </a:solidFill>
                <a:effectLst/>
                <a:latin typeface="+mn-lt"/>
                <a:ea typeface="+mn-ea"/>
                <a:cs typeface="+mn-cs"/>
              </a:rPr>
              <a:t>, planes, buses and trains (chemical energy </a:t>
            </a:r>
            <a:r>
              <a:rPr lang="en-US" sz="1200" b="0" i="0" kern="1200" baseline="0" dirty="0">
                <a:solidFill>
                  <a:schemeClr val="tx1"/>
                </a:solidFill>
                <a:effectLst/>
                <a:latin typeface="+mn-lt"/>
                <a:ea typeface="+mn-ea"/>
                <a:cs typeface="+mn-cs"/>
                <a:sym typeface="Wingdings" panose="05000000000000000000" pitchFamily="2" charset="2"/>
              </a:rPr>
              <a:t> mechanical energy  kinetic energy</a:t>
            </a:r>
            <a:r>
              <a:rPr lang="en-US" sz="1200" b="0" i="0" kern="1200" baseline="0" dirty="0">
                <a:solidFill>
                  <a:schemeClr val="tx1"/>
                </a:solidFill>
                <a:effectLst/>
                <a:latin typeface="+mn-lt"/>
                <a:ea typeface="+mn-ea"/>
                <a:cs typeface="+mn-cs"/>
              </a:rPr>
              <a:t>). Before it can be put into cars and planes or used as wax etc. crude oil extracted from the Earth must be refined in an oil refinery by fractional distillation to turn it into different fuels like petrol, diesel and jet engine fuel (diagram on next slide).</a:t>
            </a:r>
          </a:p>
          <a:p>
            <a:r>
              <a:rPr lang="en-US" sz="1200" b="0" i="0" kern="1200" baseline="0" dirty="0">
                <a:solidFill>
                  <a:schemeClr val="tx1"/>
                </a:solidFill>
                <a:effectLst/>
                <a:latin typeface="+mn-lt"/>
                <a:ea typeface="+mn-ea"/>
                <a:cs typeface="+mn-cs"/>
              </a:rPr>
              <a:t>Oil can also be turned into various different types of plastic and chemical products so it is an extremely valuable natural resource.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Natural gas is mostly made from methane and can be used for heating and cooking as well as generating electricity. Natural gas can be condensed into a </a:t>
            </a:r>
            <a:r>
              <a:rPr lang="en-US" sz="1200" b="0" i="0" kern="1200" dirty="0">
                <a:solidFill>
                  <a:schemeClr val="tx1"/>
                </a:solidFill>
                <a:effectLst/>
                <a:latin typeface="+mn-lt"/>
                <a:ea typeface="+mn-ea"/>
                <a:cs typeface="+mn-cs"/>
              </a:rPr>
              <a:t>liquid</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 liquid natural gas (</a:t>
            </a:r>
            <a:r>
              <a:rPr lang="en-US" sz="1200" b="0" i="0" u="none" strike="noStrike" kern="1200" dirty="0">
                <a:solidFill>
                  <a:schemeClr val="tx1"/>
                </a:solidFill>
                <a:effectLst/>
                <a:latin typeface="+mn-lt"/>
                <a:ea typeface="+mn-ea"/>
                <a:cs typeface="+mn-cs"/>
              </a:rPr>
              <a:t>LNG</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which is </a:t>
            </a:r>
            <a:r>
              <a:rPr lang="en-US" sz="1200" b="0" i="0" kern="1200" dirty="0">
                <a:solidFill>
                  <a:schemeClr val="tx1"/>
                </a:solidFill>
                <a:effectLst/>
                <a:latin typeface="+mn-lt"/>
                <a:ea typeface="+mn-ea"/>
                <a:cs typeface="+mn-cs"/>
              </a:rPr>
              <a:t>much cleaner than any other fossil fuel and takes up less space so can be it transported and stored easily.</a:t>
            </a:r>
          </a:p>
          <a:p>
            <a:r>
              <a:rPr lang="en-US" sz="1200" b="0" i="0" kern="1200" dirty="0">
                <a:solidFill>
                  <a:schemeClr val="tx1"/>
                </a:solidFill>
                <a:effectLst/>
                <a:latin typeface="+mn-lt"/>
                <a:ea typeface="+mn-ea"/>
                <a:cs typeface="+mn-cs"/>
              </a:rPr>
              <a:t> </a:t>
            </a:r>
          </a:p>
          <a:p>
            <a:r>
              <a:rPr lang="en-US" sz="1200" b="0" i="0" kern="1200" baseline="0" dirty="0">
                <a:solidFill>
                  <a:schemeClr val="tx1"/>
                </a:solidFill>
                <a:effectLst/>
                <a:latin typeface="+mn-lt"/>
                <a:ea typeface="+mn-ea"/>
                <a:cs typeface="+mn-cs"/>
              </a:rPr>
              <a:t>Pros</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Oil and natural gas are r</a:t>
            </a:r>
            <a:r>
              <a:rPr lang="en-US" sz="1200" dirty="0"/>
              <a:t>elatively inexpensive to extract.</a:t>
            </a:r>
            <a:r>
              <a:rPr lang="en-US" sz="1200" baseline="0" dirty="0"/>
              <a:t> They are relatively r</a:t>
            </a:r>
            <a:r>
              <a:rPr lang="en-US" sz="1200" dirty="0"/>
              <a:t>eliable and dependable sources of energy and provide jobs and income money for the local community e.g. Aberdeen. Natural gas is a much cleaner fossil fuel than coal.</a:t>
            </a:r>
          </a:p>
          <a:p>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Cons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When oil and gas are burnt they release </a:t>
            </a:r>
            <a:r>
              <a:rPr lang="en-GB" sz="1200" b="0" dirty="0"/>
              <a:t>carbon dioxide gas</a:t>
            </a:r>
            <a:r>
              <a:rPr lang="en-GB" b="0" dirty="0"/>
              <a:t> </a:t>
            </a:r>
            <a:r>
              <a:rPr lang="en-GB" sz="1200" b="0" dirty="0"/>
              <a:t>into the atmosphere. CO</a:t>
            </a:r>
            <a:r>
              <a:rPr lang="en-GB" b="0" dirty="0"/>
              <a:t>2</a:t>
            </a:r>
            <a:r>
              <a:rPr lang="en-GB" sz="1200" b="0" dirty="0"/>
              <a:t> is a </a:t>
            </a:r>
            <a:r>
              <a:rPr lang="en-GB" sz="1200" b="0" dirty="0">
                <a:solidFill>
                  <a:srgbClr val="D35241"/>
                </a:solidFill>
              </a:rPr>
              <a:t>greenhouse gas </a:t>
            </a:r>
            <a:r>
              <a:rPr lang="en-GB" sz="1200" b="0" dirty="0"/>
              <a:t>and contributes to global </a:t>
            </a:r>
            <a:r>
              <a:rPr lang="en-GB" sz="1200" dirty="0"/>
              <a:t>warming</a:t>
            </a:r>
            <a:r>
              <a:rPr lang="en-GB" sz="1600" baseline="0" dirty="0"/>
              <a:t>. Oil spills are environmental disasters, oil </a:t>
            </a:r>
            <a:r>
              <a:rPr lang="en-US" sz="1200" b="0" i="0" kern="1200" dirty="0">
                <a:solidFill>
                  <a:schemeClr val="tx1"/>
                </a:solidFill>
                <a:effectLst/>
                <a:latin typeface="+mn-lt"/>
                <a:ea typeface="+mn-ea"/>
                <a:cs typeface="+mn-cs"/>
              </a:rPr>
              <a:t>penetrates bird</a:t>
            </a:r>
            <a:r>
              <a:rPr lang="en-US" sz="1200" b="0" i="0" kern="1200" baseline="0" dirty="0">
                <a:solidFill>
                  <a:schemeClr val="tx1"/>
                </a:solidFill>
                <a:effectLst/>
                <a:latin typeface="+mn-lt"/>
                <a:ea typeface="+mn-ea"/>
                <a:cs typeface="+mn-cs"/>
              </a:rPr>
              <a:t> feathers and mammal fur reducing insulation, buoyancy and flight ability. Oil and gas are often geopolitical issues </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16</a:t>
            </a:fld>
            <a:endParaRPr lang="en-GB"/>
          </a:p>
        </p:txBody>
      </p:sp>
    </p:spTree>
    <p:extLst>
      <p:ext uri="{BB962C8B-B14F-4D97-AF65-F5344CB8AC3E}">
        <p14:creationId xmlns:p14="http://schemas.microsoft.com/office/powerpoint/2010/main" val="27688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Fractional</a:t>
            </a:r>
            <a:r>
              <a:rPr lang="en-US" baseline="0" dirty="0"/>
              <a:t> distillation diagram - b</a:t>
            </a:r>
            <a:r>
              <a:rPr lang="en-US" dirty="0"/>
              <a:t>ecause they have different boiling points, the substances in crude oil can be separated using fractional distillation. Crude oil is evaporated and hydrocarbons condense at different temperatures in the fractionating column. Each fraction contains hydrocarbon molecules with a similar number of carbon atoms. Larger</a:t>
            </a:r>
            <a:r>
              <a:rPr lang="en-US" baseline="0" dirty="0"/>
              <a:t> molecules have higher boiling points and do not ignite as easily so they condense low in the fractionation column e.g. bitumen used in roads and fuel oil for ships. The smaller molecules have lower boiling points so condense high up in the fractionation column, these hydrocarbons such as bottled gas and gasoline ignite more easily which means they make better fuels</a:t>
            </a:r>
            <a:r>
              <a:rPr lang="en-US" dirty="0"/>
              <a:t>.</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17</a:t>
            </a:fld>
            <a:endParaRPr lang="en-GB"/>
          </a:p>
        </p:txBody>
      </p:sp>
    </p:spTree>
    <p:extLst>
      <p:ext uri="{BB962C8B-B14F-4D97-AF65-F5344CB8AC3E}">
        <p14:creationId xmlns:p14="http://schemas.microsoft.com/office/powerpoint/2010/main" val="3431599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a:t>
            </a:r>
            <a:r>
              <a:rPr lang="en-GB" baseline="0" dirty="0"/>
              <a:t> of the coal we have on Earth today was formed during a time called the Carboniferous period 360 – 299 million years ago when much of the Earth including the UK was covered in tropical swamps. </a:t>
            </a:r>
            <a:r>
              <a:rPr lang="en-GB" dirty="0"/>
              <a:t>As the swamp</a:t>
            </a:r>
            <a:r>
              <a:rPr lang="en-GB" baseline="0" dirty="0"/>
              <a:t> </a:t>
            </a:r>
            <a:r>
              <a:rPr lang="en-GB" dirty="0"/>
              <a:t>plants died their</a:t>
            </a:r>
            <a:r>
              <a:rPr lang="en-GB" baseline="0" dirty="0"/>
              <a:t> </a:t>
            </a:r>
            <a:r>
              <a:rPr lang="en-US" sz="1200" b="0" i="0" kern="1200" dirty="0">
                <a:solidFill>
                  <a:schemeClr val="tx1"/>
                </a:solidFill>
                <a:effectLst/>
                <a:latin typeface="+mn-lt"/>
                <a:ea typeface="+mn-ea"/>
                <a:cs typeface="+mn-cs"/>
              </a:rPr>
              <a:t>remains sank to the bottom of the swampy areas, making layers and layers of squashed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plant material. </a:t>
            </a: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6E33511E-B0AC-4DF2-813F-193DEC03A593}" type="slidenum">
              <a:rPr lang="en-GB" smtClean="0"/>
              <a:t>18</a:t>
            </a:fld>
            <a:endParaRPr lang="en-GB"/>
          </a:p>
        </p:txBody>
      </p:sp>
    </p:spTree>
    <p:extLst>
      <p:ext uri="{BB962C8B-B14F-4D97-AF65-F5344CB8AC3E}">
        <p14:creationId xmlns:p14="http://schemas.microsoft.com/office/powerpoint/2010/main" val="1196891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thick layers of plant material </a:t>
            </a:r>
            <a:r>
              <a:rPr lang="en-US" sz="1200" b="0" i="0" kern="1200" dirty="0">
                <a:solidFill>
                  <a:schemeClr val="tx1"/>
                </a:solidFill>
                <a:effectLst/>
                <a:latin typeface="+mn-lt"/>
                <a:ea typeface="+mn-ea"/>
                <a:cs typeface="+mn-cs"/>
              </a:rPr>
              <a:t>eventually turned</a:t>
            </a:r>
            <a:r>
              <a:rPr lang="en-US" sz="1200" b="0" i="0" kern="1200" baseline="0" dirty="0">
                <a:solidFill>
                  <a:schemeClr val="tx1"/>
                </a:solidFill>
                <a:effectLst/>
                <a:latin typeface="+mn-lt"/>
                <a:ea typeface="+mn-ea"/>
                <a:cs typeface="+mn-cs"/>
              </a:rPr>
              <a:t> into a brown spongey material called peat. Peat is the lowest rank of coal (i.e. the least efficient)  but it is an important fuel in places like Ireland, Scotland and Finland. </a:t>
            </a:r>
          </a:p>
          <a:p>
            <a:endParaRPr lang="en-US" sz="1200" b="0" i="0" kern="1200" baseline="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19</a:t>
            </a:fld>
            <a:endParaRPr lang="en-GB"/>
          </a:p>
        </p:txBody>
      </p:sp>
    </p:spTree>
    <p:extLst>
      <p:ext uri="{BB962C8B-B14F-4D97-AF65-F5344CB8AC3E}">
        <p14:creationId xmlns:p14="http://schemas.microsoft.com/office/powerpoint/2010/main" val="716418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Over millions of years and with changing environments layers of mud and silt build up on top of the peat and it becomes buried. As the peat is buried further and further over millions of years heat and pressure acting upon it turn it into coal.</a:t>
            </a:r>
            <a:r>
              <a:rPr lang="en-GB" sz="1200" b="0" i="0" kern="1200" baseline="0" dirty="0">
                <a:solidFill>
                  <a:schemeClr val="tx1"/>
                </a:solidFill>
                <a:effectLst/>
                <a:latin typeface="+mn-lt"/>
                <a:ea typeface="+mn-ea"/>
                <a:cs typeface="+mn-cs"/>
              </a:rPr>
              <a:t> </a:t>
            </a:r>
            <a:r>
              <a:rPr lang="en-GB" baseline="0" dirty="0"/>
              <a:t>Coal is still being produced today in swampy tropical regions but because it takes millions of years to form and very specific environmental conditions (needs a slowly subsiding basin to accommodate the thick layers of plant material) it is not a renewable resource. Areas of the UK with coal - south wales, north England, south Scotland.</a:t>
            </a:r>
            <a:endParaRPr lang="en-GB" dirty="0"/>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20</a:t>
            </a:fld>
            <a:endParaRPr lang="en-GB"/>
          </a:p>
        </p:txBody>
      </p:sp>
    </p:spTree>
    <p:extLst>
      <p:ext uri="{BB962C8B-B14F-4D97-AF65-F5344CB8AC3E}">
        <p14:creationId xmlns:p14="http://schemas.microsoft.com/office/powerpoint/2010/main" val="223747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Teachers to ascertain class knowledge</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3</a:t>
            </a:fld>
            <a:endParaRPr lang="en-GB"/>
          </a:p>
        </p:txBody>
      </p:sp>
    </p:spTree>
    <p:extLst>
      <p:ext uri="{BB962C8B-B14F-4D97-AF65-F5344CB8AC3E}">
        <p14:creationId xmlns:p14="http://schemas.microsoft.com/office/powerpoint/2010/main" val="1186408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hotter the temperature, the deeper the coal is buried, and the longer the amount of time the coal is buried, the better (more efficient) coal you get – lignite, brown coal is the first type of coal (peat isn’t technically coal) it has a low carbon content and a high moisture and volatiles content which means it doesn’t burn very efficiently. Anthracite is the most efficient coal it has a high carbon content, very low moisture and volatiles content and burns with a short pale blue flame (complete combustion). </a:t>
            </a:r>
            <a:r>
              <a:rPr lang="en-GB" sz="1200" b="0" i="0" kern="1200" baseline="0" dirty="0">
                <a:solidFill>
                  <a:schemeClr val="tx1"/>
                </a:solidFill>
                <a:effectLst/>
                <a:latin typeface="+mn-lt"/>
                <a:ea typeface="+mn-ea"/>
                <a:cs typeface="+mn-cs"/>
              </a:rPr>
              <a:t>M</a:t>
            </a:r>
            <a:r>
              <a:rPr lang="en-GB" baseline="0" dirty="0"/>
              <a:t>ost of the coal we use is bituminous coal in between lignite and anthracite in terms of carbon and moisture content. </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21</a:t>
            </a:fld>
            <a:endParaRPr lang="en-GB"/>
          </a:p>
        </p:txBody>
      </p:sp>
    </p:spTree>
    <p:extLst>
      <p:ext uri="{BB962C8B-B14F-4D97-AF65-F5344CB8AC3E}">
        <p14:creationId xmlns:p14="http://schemas.microsoft.com/office/powerpoint/2010/main" val="1791979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mine coal from the ground so that we can burn</a:t>
            </a:r>
            <a:r>
              <a:rPr lang="en-GB" baseline="0" dirty="0"/>
              <a:t> it</a:t>
            </a:r>
            <a:r>
              <a:rPr lang="en-GB" dirty="0"/>
              <a:t> for heating</a:t>
            </a:r>
            <a:r>
              <a:rPr lang="en-GB" baseline="0" dirty="0"/>
              <a:t> (think open fires and BBQs!) or to make for electricity.</a:t>
            </a:r>
          </a:p>
          <a:p>
            <a:endParaRPr lang="en-GB" baseline="0" dirty="0"/>
          </a:p>
          <a:p>
            <a:r>
              <a:rPr lang="en-GB" baseline="0" dirty="0"/>
              <a:t>Pros</a:t>
            </a:r>
          </a:p>
          <a:p>
            <a:pPr marL="171450" indent="-171450">
              <a:buFont typeface="Arial" panose="020B0604020202020204" pitchFamily="34" charset="0"/>
              <a:buChar char="•"/>
            </a:pPr>
            <a:r>
              <a:rPr lang="en-GB" baseline="0" dirty="0"/>
              <a:t>Coal is very abundant across </a:t>
            </a:r>
            <a:r>
              <a:rPr lang="en-GB" baseline="0"/>
              <a:t>the Eover </a:t>
            </a:r>
            <a:r>
              <a:rPr lang="en-GB" baseline="0" dirty="0"/>
              <a:t>70 countries have coal reserves and it is a cheap energy source. </a:t>
            </a:r>
          </a:p>
          <a:p>
            <a:pPr marL="171450" indent="-171450">
              <a:buFont typeface="Arial" panose="020B0604020202020204" pitchFamily="34" charset="0"/>
              <a:buChar char="•"/>
            </a:pPr>
            <a:r>
              <a:rPr lang="en-GB" baseline="0" dirty="0"/>
              <a:t>Coal powered the UKs industrial revolution.</a:t>
            </a:r>
          </a:p>
          <a:p>
            <a:endParaRPr lang="en-GB" baseline="0" dirty="0"/>
          </a:p>
          <a:p>
            <a:r>
              <a:rPr lang="en-GB" baseline="0" dirty="0"/>
              <a:t>Cons</a:t>
            </a:r>
          </a:p>
          <a:p>
            <a:pPr marL="171450" indent="-171450">
              <a:buFont typeface="Arial" panose="020B0604020202020204" pitchFamily="34" charset="0"/>
              <a:buChar char="•"/>
            </a:pPr>
            <a:r>
              <a:rPr lang="en-GB" baseline="0" dirty="0"/>
              <a:t>When coal is burnt it releases lots of carbon dioxide even more than oil and gas so it is the one of the worst contributors to global warming. When coal is burnt it also releases sulphur dioxide and nitrogen dioxide into the atmosphere which contributes to acid rain.</a:t>
            </a:r>
          </a:p>
          <a:p>
            <a:pPr marL="171450" indent="-171450">
              <a:buFont typeface="Arial" panose="020B0604020202020204" pitchFamily="34" charset="0"/>
              <a:buChar char="•"/>
            </a:pPr>
            <a:r>
              <a:rPr lang="en-GB" baseline="0" dirty="0"/>
              <a:t>Coal mining is harmful to the environment and to workers, c</a:t>
            </a:r>
            <a:r>
              <a:rPr lang="en-US" sz="1200" b="0" i="0" kern="1200" dirty="0" err="1">
                <a:solidFill>
                  <a:schemeClr val="tx1"/>
                </a:solidFill>
                <a:effectLst/>
                <a:latin typeface="+mn-lt"/>
                <a:ea typeface="+mn-ea"/>
                <a:cs typeface="+mn-cs"/>
              </a:rPr>
              <a:t>oal</a:t>
            </a:r>
            <a:r>
              <a:rPr lang="en-US" sz="1200" b="0" i="0" kern="1200" dirty="0">
                <a:solidFill>
                  <a:schemeClr val="tx1"/>
                </a:solidFill>
                <a:effectLst/>
                <a:latin typeface="+mn-lt"/>
                <a:ea typeface="+mn-ea"/>
                <a:cs typeface="+mn-cs"/>
              </a:rPr>
              <a:t> miners are exposed to </a:t>
            </a:r>
            <a:r>
              <a:rPr lang="en-US" sz="1200" b="0" i="0" u="none" strike="noStrike" kern="1200" dirty="0">
                <a:solidFill>
                  <a:schemeClr val="tx1"/>
                </a:solidFill>
                <a:effectLst/>
                <a:latin typeface="+mn-lt"/>
                <a:ea typeface="+mn-ea"/>
                <a:cs typeface="+mn-cs"/>
              </a:rPr>
              <a:t>toxic</a:t>
            </a:r>
            <a:r>
              <a:rPr lang="en-US" sz="1200" b="0" i="0" kern="1200" dirty="0">
                <a:solidFill>
                  <a:schemeClr val="tx1"/>
                </a:solidFill>
                <a:effectLst/>
                <a:latin typeface="+mn-lt"/>
                <a:ea typeface="+mn-ea"/>
                <a:cs typeface="+mn-cs"/>
              </a:rPr>
              <a:t> dust and face the dangers of cave-ins and explosions at work.</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22</a:t>
            </a:fld>
            <a:endParaRPr lang="en-GB"/>
          </a:p>
        </p:txBody>
      </p:sp>
    </p:spTree>
    <p:extLst>
      <p:ext uri="{BB962C8B-B14F-4D97-AF65-F5344CB8AC3E}">
        <p14:creationId xmlns:p14="http://schemas.microsoft.com/office/powerpoint/2010/main" val="1300324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nuclear fuels are uranium and plutonium these</a:t>
            </a:r>
            <a:r>
              <a:rPr lang="en-GB" baseline="0" dirty="0"/>
              <a:t> are radioactive chemical elements</a:t>
            </a:r>
            <a:r>
              <a:rPr lang="en-GB" dirty="0"/>
              <a:t>. </a:t>
            </a:r>
            <a:r>
              <a:rPr lang="en-US" sz="1200" b="0" i="0" kern="1200" dirty="0">
                <a:solidFill>
                  <a:schemeClr val="tx1"/>
                </a:solidFill>
                <a:effectLst/>
                <a:latin typeface="+mn-lt"/>
                <a:ea typeface="+mn-ea"/>
                <a:cs typeface="+mn-cs"/>
              </a:rPr>
              <a:t>Nuclear fuels are not burnt to release energy,</a:t>
            </a:r>
            <a:r>
              <a:rPr lang="en-US" sz="1200" b="0" i="0" kern="1200" baseline="0" dirty="0">
                <a:solidFill>
                  <a:schemeClr val="tx1"/>
                </a:solidFill>
                <a:effectLst/>
                <a:latin typeface="+mn-lt"/>
                <a:ea typeface="+mn-ea"/>
                <a:cs typeface="+mn-cs"/>
              </a:rPr>
              <a:t> they are </a:t>
            </a:r>
            <a:r>
              <a:rPr lang="en-US" sz="1200" b="0" i="0" kern="1200" dirty="0">
                <a:solidFill>
                  <a:schemeClr val="tx1"/>
                </a:solidFill>
                <a:effectLst/>
                <a:latin typeface="+mn-lt"/>
                <a:ea typeface="+mn-ea"/>
                <a:cs typeface="+mn-cs"/>
              </a:rPr>
              <a:t>involved in nuclear reactions where atoms are split to release large amounts of energy as heat in a chain reaction (nuclear fission). The rest of the process of generating electricity is then the same as in coal, oil and gas, the heat energy released by the nuclear reactions causes the reactor vessel to heat to about 300 </a:t>
            </a:r>
            <a:r>
              <a:rPr lang="en-US" sz="1200" b="0" i="0" kern="1200" dirty="0">
                <a:solidFill>
                  <a:schemeClr val="tx1"/>
                </a:solidFill>
                <a:effectLst/>
                <a:latin typeface="Arial"/>
                <a:ea typeface="+mn-ea"/>
                <a:cs typeface="Arial"/>
              </a:rPr>
              <a:t>ºC.</a:t>
            </a:r>
            <a:r>
              <a:rPr lang="en-US" sz="1200" b="0" i="0" kern="1200" baseline="0" dirty="0">
                <a:solidFill>
                  <a:schemeClr val="tx1"/>
                </a:solidFill>
                <a:effectLst/>
                <a:latin typeface="Arial"/>
                <a:ea typeface="+mn-ea"/>
                <a:cs typeface="Arial"/>
              </a:rPr>
              <a:t> This heat </a:t>
            </a:r>
            <a:r>
              <a:rPr lang="en-US" sz="1200" b="0" i="0" kern="1200" dirty="0">
                <a:solidFill>
                  <a:schemeClr val="tx1"/>
                </a:solidFill>
                <a:effectLst/>
                <a:latin typeface="+mn-lt"/>
                <a:ea typeface="+mn-ea"/>
                <a:cs typeface="+mn-cs"/>
              </a:rPr>
              <a:t>is used to boil water</a:t>
            </a:r>
            <a:r>
              <a:rPr lang="en-US" sz="1200" b="0" i="0" kern="1200" baseline="0" dirty="0">
                <a:solidFill>
                  <a:schemeClr val="tx1"/>
                </a:solidFill>
                <a:effectLst/>
                <a:latin typeface="+mn-lt"/>
                <a:ea typeface="+mn-ea"/>
                <a:cs typeface="+mn-cs"/>
              </a:rPr>
              <a:t> generating </a:t>
            </a:r>
            <a:r>
              <a:rPr lang="en-US" sz="1200" b="0" i="0" kern="1200" dirty="0">
                <a:solidFill>
                  <a:schemeClr val="tx1"/>
                </a:solidFill>
                <a:effectLst/>
                <a:latin typeface="+mn-lt"/>
                <a:ea typeface="+mn-ea"/>
                <a:cs typeface="+mn-cs"/>
              </a:rPr>
              <a:t>steam</a:t>
            </a:r>
            <a:r>
              <a:rPr lang="en-US" sz="1200" b="0" i="0" kern="1200" baseline="0" dirty="0">
                <a:solidFill>
                  <a:schemeClr val="tx1"/>
                </a:solidFill>
                <a:effectLst/>
                <a:latin typeface="+mn-lt"/>
                <a:ea typeface="+mn-ea"/>
                <a:cs typeface="+mn-cs"/>
              </a:rPr>
              <a:t> that </a:t>
            </a:r>
            <a:r>
              <a:rPr lang="en-US" sz="1200" b="0" i="0" kern="1200" dirty="0">
                <a:solidFill>
                  <a:schemeClr val="tx1"/>
                </a:solidFill>
                <a:effectLst/>
                <a:latin typeface="+mn-lt"/>
                <a:ea typeface="+mn-ea"/>
                <a:cs typeface="+mn-cs"/>
              </a:rPr>
              <a:t>spins turbines</a:t>
            </a:r>
            <a:r>
              <a:rPr lang="en-US" sz="1200" b="0" i="0" kern="1200" baseline="0" dirty="0">
                <a:solidFill>
                  <a:schemeClr val="tx1"/>
                </a:solidFill>
                <a:effectLst/>
                <a:latin typeface="+mn-lt"/>
                <a:ea typeface="+mn-ea"/>
                <a:cs typeface="+mn-cs"/>
              </a:rPr>
              <a:t> ad drives </a:t>
            </a:r>
            <a:r>
              <a:rPr lang="en-US" sz="1200" b="0" i="0" kern="1200" dirty="0">
                <a:solidFill>
                  <a:schemeClr val="tx1"/>
                </a:solidFill>
                <a:effectLst/>
                <a:latin typeface="+mn-lt"/>
                <a:ea typeface="+mn-ea"/>
                <a:cs typeface="+mn-cs"/>
              </a:rPr>
              <a:t>generators to produce electricity.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Pros</a:t>
            </a:r>
          </a:p>
          <a:p>
            <a:r>
              <a:rPr lang="en-US" sz="1200" b="0" i="0" kern="1200" dirty="0">
                <a:solidFill>
                  <a:schemeClr val="tx1"/>
                </a:solidFill>
                <a:effectLst/>
                <a:latin typeface="+mn-lt"/>
                <a:ea typeface="+mn-ea"/>
                <a:cs typeface="+mn-cs"/>
              </a:rPr>
              <a:t>Nuclear fuels do</a:t>
            </a:r>
            <a:r>
              <a:rPr lang="en-US" sz="1200" b="0" i="0" kern="1200" baseline="0" dirty="0">
                <a:solidFill>
                  <a:schemeClr val="tx1"/>
                </a:solidFill>
                <a:effectLst/>
                <a:latin typeface="+mn-lt"/>
                <a:ea typeface="+mn-ea"/>
                <a:cs typeface="+mn-cs"/>
              </a:rPr>
              <a:t> not release harmful greenhouse gases. </a:t>
            </a:r>
            <a:r>
              <a:rPr lang="en-US" sz="1200" b="0" i="0" kern="1200" dirty="0">
                <a:solidFill>
                  <a:schemeClr val="tx1"/>
                </a:solidFill>
                <a:effectLst/>
                <a:latin typeface="+mn-lt"/>
                <a:ea typeface="+mn-ea"/>
                <a:cs typeface="+mn-cs"/>
              </a:rPr>
              <a:t>The vast majority of carbon dioxide emissions associated with nuclear power stations arise during construction and fuel processing, not during electricity generation.</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They are very efficient, a tiny amount of nuclear fuel produces a lot of energy</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Cons</a:t>
            </a:r>
          </a:p>
          <a:p>
            <a:r>
              <a:rPr lang="en-US" sz="1200" b="0" i="0" kern="1200" baseline="0" dirty="0">
                <a:solidFill>
                  <a:schemeClr val="tx1"/>
                </a:solidFill>
                <a:effectLst/>
                <a:latin typeface="+mn-lt"/>
                <a:ea typeface="+mn-ea"/>
                <a:cs typeface="+mn-cs"/>
              </a:rPr>
              <a:t>Nuclear power produces radioactive waste, which is very dangerous. W</a:t>
            </a:r>
            <a:r>
              <a:rPr lang="en-US" sz="1200" b="0" i="0" kern="1200" dirty="0">
                <a:solidFill>
                  <a:schemeClr val="tx1"/>
                </a:solidFill>
                <a:effectLst/>
                <a:latin typeface="+mn-lt"/>
                <a:ea typeface="+mn-ea"/>
                <a:cs typeface="+mn-cs"/>
              </a:rPr>
              <a:t>hen animals (including humans) and plants are exposed to large amounts of radiation, it can be very harmful to their survival. Radioactive waste must be removed and disposed of from power plants it has to be sealed in containers and buried for thousands of years until it is no longer radioactive.</a:t>
            </a:r>
          </a:p>
          <a:p>
            <a:r>
              <a:rPr lang="en-US" sz="1200" b="0" i="0" kern="1200" dirty="0">
                <a:solidFill>
                  <a:schemeClr val="tx1"/>
                </a:solidFill>
                <a:effectLst/>
                <a:latin typeface="+mn-lt"/>
                <a:ea typeface="+mn-ea"/>
                <a:cs typeface="+mn-cs"/>
              </a:rPr>
              <a:t>Nuclear accidents can occur releasing harmful radiation into the environment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when  e.g. the Fukushima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Daachi</a:t>
            </a:r>
            <a:r>
              <a:rPr lang="en-US" sz="1200" b="0" i="0" kern="1200" baseline="0" dirty="0">
                <a:solidFill>
                  <a:schemeClr val="tx1"/>
                </a:solidFill>
                <a:effectLst/>
                <a:latin typeface="+mn-lt"/>
                <a:ea typeface="+mn-ea"/>
                <a:cs typeface="+mn-cs"/>
              </a:rPr>
              <a:t> nuclear plant melt down in 2011 as a result of the Tohoku tsunami</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Nuclear power is reliable</a:t>
            </a:r>
            <a:r>
              <a:rPr lang="en-US" sz="1200" b="0" i="0" kern="1200" baseline="0" dirty="0">
                <a:solidFill>
                  <a:schemeClr val="tx1"/>
                </a:solidFill>
                <a:effectLst/>
                <a:latin typeface="+mn-lt"/>
                <a:ea typeface="+mn-ea"/>
                <a:cs typeface="+mn-cs"/>
              </a:rPr>
              <a:t> but a lot of money has to be spent on safety so it is expensive.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23</a:t>
            </a:fld>
            <a:endParaRPr lang="en-GB"/>
          </a:p>
        </p:txBody>
      </p:sp>
    </p:spTree>
    <p:extLst>
      <p:ext uri="{BB962C8B-B14F-4D97-AF65-F5344CB8AC3E}">
        <p14:creationId xmlns:p14="http://schemas.microsoft.com/office/powerpoint/2010/main" val="2489622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the late 1990s, nuclear power plants contributed around 25% of total annual electricity generation in the UK, but this has gradually declined as old plants have been shut down.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UK currently has 7 nuclear plants with 15 operational nuclear reactors generating about 21% of total energy demand (2016 figure from Department for Business, Energy &amp; Industrial Strategy).</a:t>
            </a:r>
            <a:r>
              <a:rPr lang="en-US" sz="1200" b="0" i="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H</a:t>
            </a:r>
            <a:r>
              <a:rPr lang="en-US" sz="1200" b="0" i="0" kern="1200" dirty="0">
                <a:solidFill>
                  <a:schemeClr val="tx1"/>
                </a:solidFill>
                <a:effectLst/>
                <a:latin typeface="+mn-lt"/>
                <a:ea typeface="+mn-ea"/>
                <a:cs typeface="+mn-cs"/>
              </a:rPr>
              <a:t>alf of this capacity is to be retired by 2025</a:t>
            </a:r>
            <a:r>
              <a:rPr lang="en-US" sz="1200" b="0" i="0" kern="1200" baseline="0" dirty="0">
                <a:solidFill>
                  <a:schemeClr val="tx1"/>
                </a:solidFill>
                <a:effectLst/>
                <a:latin typeface="+mn-lt"/>
                <a:ea typeface="+mn-ea"/>
                <a:cs typeface="+mn-cs"/>
              </a:rPr>
              <a:t> so there are further sites in planning or in construction including </a:t>
            </a:r>
            <a:r>
              <a:rPr lang="en-US" sz="1200" b="0" i="0" kern="1200" baseline="0" dirty="0" err="1">
                <a:solidFill>
                  <a:schemeClr val="tx1"/>
                </a:solidFill>
                <a:effectLst/>
                <a:latin typeface="+mn-lt"/>
                <a:ea typeface="+mn-ea"/>
                <a:cs typeface="+mn-cs"/>
              </a:rPr>
              <a:t>Hinkley</a:t>
            </a:r>
            <a:r>
              <a:rPr lang="en-US" sz="1200" b="0" i="0" kern="1200" baseline="0" dirty="0">
                <a:solidFill>
                  <a:schemeClr val="tx1"/>
                </a:solidFill>
                <a:effectLst/>
                <a:latin typeface="+mn-lt"/>
                <a:ea typeface="+mn-ea"/>
                <a:cs typeface="+mn-cs"/>
              </a:rPr>
              <a:t> Point C in Somerset, currently Europe’s largest building site.</a:t>
            </a:r>
            <a:r>
              <a:rPr lang="en-US" dirty="0"/>
              <a:t> At present, the estimated total bill for </a:t>
            </a:r>
            <a:r>
              <a:rPr lang="en-US" dirty="0" err="1"/>
              <a:t>Hinkley</a:t>
            </a:r>
            <a:r>
              <a:rPr lang="en-US" dirty="0"/>
              <a:t> Point C is £20.3bn, more than twice the London Olympics.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rPr>
              <a:t>Scottish Government</a:t>
            </a:r>
            <a:r>
              <a:rPr lang="en-US" sz="1200" b="0" i="0" kern="1200" dirty="0">
                <a:solidFill>
                  <a:schemeClr val="tx1"/>
                </a:solidFill>
                <a:effectLst/>
                <a:latin typeface="+mn-lt"/>
                <a:ea typeface="+mn-ea"/>
                <a:cs typeface="+mn-cs"/>
              </a:rPr>
              <a:t>, with the backing of the </a:t>
            </a:r>
            <a:r>
              <a:rPr lang="en-US" sz="1200" b="0" i="0" u="none" strike="noStrike" kern="1200" dirty="0">
                <a:solidFill>
                  <a:schemeClr val="tx1"/>
                </a:solidFill>
                <a:effectLst/>
                <a:latin typeface="+mn-lt"/>
                <a:ea typeface="+mn-ea"/>
                <a:cs typeface="+mn-cs"/>
              </a:rPr>
              <a:t>Scottish Parliament</a:t>
            </a:r>
            <a:r>
              <a:rPr lang="en-US" sz="1200" b="0" i="0" kern="1200" dirty="0">
                <a:solidFill>
                  <a:schemeClr val="tx1"/>
                </a:solidFill>
                <a:effectLst/>
                <a:latin typeface="+mn-lt"/>
                <a:ea typeface="+mn-ea"/>
                <a:cs typeface="+mn-cs"/>
              </a:rPr>
              <a:t>, has stated that no new nuclear power stations will be constructed in Scotland.</a:t>
            </a:r>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24</a:t>
            </a:fld>
            <a:endParaRPr lang="en-GB"/>
          </a:p>
        </p:txBody>
      </p:sp>
    </p:spTree>
    <p:extLst>
      <p:ext uri="{BB962C8B-B14F-4D97-AF65-F5344CB8AC3E}">
        <p14:creationId xmlns:p14="http://schemas.microsoft.com/office/powerpoint/2010/main" val="865883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25</a:t>
            </a:fld>
            <a:endParaRPr lang="en-GB"/>
          </a:p>
        </p:txBody>
      </p:sp>
    </p:spTree>
    <p:extLst>
      <p:ext uri="{BB962C8B-B14F-4D97-AF65-F5344CB8AC3E}">
        <p14:creationId xmlns:p14="http://schemas.microsoft.com/office/powerpoint/2010/main" val="3089662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Tar sands are sands or sometimes sandstones (consolidated sand) made from a combination of clay, sand, water, and bitumen, a heavy black viscous oil. Bitumen</a:t>
            </a:r>
            <a:r>
              <a:rPr lang="en-US" sz="1200" b="0" i="0" kern="1200" baseline="0" dirty="0">
                <a:solidFill>
                  <a:schemeClr val="tx1"/>
                </a:solidFill>
                <a:effectLst/>
                <a:latin typeface="+mn-lt"/>
                <a:ea typeface="+mn-ea"/>
                <a:cs typeface="+mn-cs"/>
              </a:rPr>
              <a:t> can form in many ways but it is usually formed when lighter oil is degraded by bacteria.</a:t>
            </a:r>
            <a:r>
              <a:rPr lang="en-US" sz="1200" b="0" i="0" kern="1200" dirty="0">
                <a:solidFill>
                  <a:schemeClr val="tx1"/>
                </a:solidFill>
                <a:effectLst/>
                <a:latin typeface="+mn-lt"/>
                <a:ea typeface="+mn-ea"/>
                <a:cs typeface="+mn-cs"/>
              </a:rPr>
              <a:t> Bitumen is too thick and sticky to be</a:t>
            </a:r>
            <a:r>
              <a:rPr lang="en-US" sz="1200" b="0" i="0" kern="1200" baseline="0" dirty="0">
                <a:solidFill>
                  <a:schemeClr val="tx1"/>
                </a:solidFill>
                <a:effectLst/>
                <a:latin typeface="+mn-lt"/>
                <a:ea typeface="+mn-ea"/>
                <a:cs typeface="+mn-cs"/>
              </a:rPr>
              <a:t> pumped like oil and gas so tar sands have to be mined in order to </a:t>
            </a:r>
            <a:r>
              <a:rPr lang="en-US" sz="1200" b="0" i="0" kern="1200" dirty="0">
                <a:solidFill>
                  <a:schemeClr val="tx1"/>
                </a:solidFill>
                <a:effectLst/>
                <a:latin typeface="+mn-lt"/>
                <a:ea typeface="+mn-ea"/>
                <a:cs typeface="+mn-cs"/>
              </a:rPr>
              <a:t>extract the oil-rich bitumen.</a:t>
            </a:r>
            <a:r>
              <a:rPr lang="en-US" sz="1200" b="0" i="0" kern="1200" baseline="0" dirty="0">
                <a:solidFill>
                  <a:schemeClr val="tx1"/>
                </a:solidFill>
                <a:effectLst/>
                <a:latin typeface="+mn-lt"/>
                <a:ea typeface="+mn-ea"/>
                <a:cs typeface="+mn-cs"/>
              </a:rPr>
              <a:t> Once extracted the bitumen can </a:t>
            </a:r>
            <a:r>
              <a:rPr lang="en-US" sz="1200" b="0" i="0" kern="1200" dirty="0">
                <a:solidFill>
                  <a:schemeClr val="tx1"/>
                </a:solidFill>
                <a:effectLst/>
                <a:latin typeface="+mn-lt"/>
                <a:ea typeface="+mn-ea"/>
                <a:cs typeface="+mn-cs"/>
              </a:rPr>
              <a:t>be refined into oil.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largest deposits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tar sands </a:t>
            </a:r>
            <a:r>
              <a:rPr lang="en-GB" sz="1200" b="0" i="0" kern="1200" dirty="0">
                <a:solidFill>
                  <a:schemeClr val="tx1"/>
                </a:solidFill>
                <a:effectLst/>
                <a:latin typeface="+mn-lt"/>
                <a:ea typeface="+mn-ea"/>
                <a:cs typeface="+mn-cs"/>
              </a:rPr>
              <a:t>are found in </a:t>
            </a:r>
            <a:r>
              <a:rPr lang="en-US" sz="1200" b="0" i="0" kern="1200" dirty="0">
                <a:solidFill>
                  <a:schemeClr val="tx1"/>
                </a:solidFill>
                <a:effectLst/>
                <a:latin typeface="+mn-lt"/>
                <a:ea typeface="+mn-ea"/>
                <a:cs typeface="+mn-cs"/>
              </a:rPr>
              <a:t>Alberta,</a:t>
            </a:r>
            <a:r>
              <a:rPr lang="en-US" sz="1200" b="0" i="0" kern="1200" baseline="0" dirty="0">
                <a:solidFill>
                  <a:schemeClr val="tx1"/>
                </a:solidFill>
                <a:effectLst/>
                <a:latin typeface="+mn-lt"/>
                <a:ea typeface="+mn-ea"/>
                <a:cs typeface="+mn-cs"/>
              </a:rPr>
              <a:t> C</a:t>
            </a:r>
            <a:r>
              <a:rPr lang="en-US" sz="1200" b="0" i="0" kern="1200" dirty="0">
                <a:solidFill>
                  <a:schemeClr val="tx1"/>
                </a:solidFill>
                <a:effectLst/>
                <a:latin typeface="+mn-lt"/>
                <a:ea typeface="+mn-ea"/>
                <a:cs typeface="+mn-cs"/>
              </a:rPr>
              <a:t>anada</a:t>
            </a:r>
            <a:r>
              <a:rPr lang="en-US" sz="1200" b="0" i="0" kern="1200" baseline="0" dirty="0">
                <a:solidFill>
                  <a:schemeClr val="tx1"/>
                </a:solidFill>
                <a:effectLst/>
                <a:latin typeface="+mn-lt"/>
                <a:ea typeface="+mn-ea"/>
                <a:cs typeface="+mn-cs"/>
              </a:rPr>
              <a:t> and thought to </a:t>
            </a:r>
            <a:r>
              <a:rPr lang="en-US" sz="1200" b="0" i="0" kern="1200" dirty="0">
                <a:solidFill>
                  <a:schemeClr val="tx1"/>
                </a:solidFill>
                <a:effectLst/>
                <a:latin typeface="+mn-lt"/>
                <a:ea typeface="+mn-ea"/>
                <a:cs typeface="+mn-cs"/>
              </a:rPr>
              <a:t>contain about 1.7 trillion barrels of bitumen.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Pros – we only have a finite amount of oil reserves</a:t>
            </a:r>
            <a:r>
              <a:rPr lang="en-US" sz="1200" b="0" i="0" kern="1200" baseline="0" dirty="0">
                <a:solidFill>
                  <a:schemeClr val="tx1"/>
                </a:solidFill>
                <a:effectLst/>
                <a:latin typeface="+mn-lt"/>
                <a:ea typeface="+mn-ea"/>
                <a:cs typeface="+mn-cs"/>
              </a:rPr>
              <a:t> left to use, tar sands represent a vast reserve of oil. </a:t>
            </a:r>
          </a:p>
          <a:p>
            <a:r>
              <a:rPr lang="en-US" sz="1200" b="0" i="0" kern="1200" baseline="0" dirty="0">
                <a:solidFill>
                  <a:schemeClr val="tx1"/>
                </a:solidFill>
                <a:effectLst/>
                <a:latin typeface="+mn-lt"/>
                <a:ea typeface="+mn-ea"/>
                <a:cs typeface="+mn-cs"/>
              </a:rPr>
              <a:t>Tar sands have provided  a </a:t>
            </a:r>
            <a:r>
              <a:rPr lang="en-US" sz="1200" b="0" i="0" kern="1200" dirty="0">
                <a:solidFill>
                  <a:schemeClr val="tx1"/>
                </a:solidFill>
                <a:effectLst/>
                <a:latin typeface="+mn-lt"/>
                <a:ea typeface="+mn-ea"/>
                <a:cs typeface="+mn-cs"/>
              </a:rPr>
              <a:t>massive economic growth in Alberta, generating huge profits and providing thousands of jobs.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Cons -  oil production from tar sands uses large amounts of land (for open-pit mining), water, and energy, when compared to other oil resources</a:t>
            </a:r>
            <a:r>
              <a:rPr lang="en-US" sz="1200" b="0" i="0" kern="1200" baseline="0" dirty="0">
                <a:solidFill>
                  <a:schemeClr val="tx1"/>
                </a:solidFill>
                <a:effectLst/>
                <a:latin typeface="+mn-lt"/>
                <a:ea typeface="+mn-ea"/>
                <a:cs typeface="+mn-cs"/>
              </a:rPr>
              <a:t>. </a:t>
            </a:r>
          </a:p>
          <a:p>
            <a:r>
              <a:rPr lang="en-US" sz="1200" b="0" i="0" kern="1200" baseline="0" dirty="0">
                <a:solidFill>
                  <a:schemeClr val="tx1"/>
                </a:solidFill>
                <a:effectLst/>
                <a:latin typeface="+mn-lt"/>
                <a:ea typeface="+mn-ea"/>
                <a:cs typeface="+mn-cs"/>
              </a:rPr>
              <a:t>Carbon dioxide emissions are on average 15% higher when extracting bitumen from tar sands compared with standard crude oil extraction.</a:t>
            </a:r>
          </a:p>
          <a:p>
            <a:r>
              <a:rPr lang="en-US" sz="1200" b="0" i="0" kern="1200" dirty="0">
                <a:solidFill>
                  <a:schemeClr val="tx1"/>
                </a:solidFill>
                <a:effectLst/>
                <a:latin typeface="+mn-lt"/>
                <a:ea typeface="+mn-ea"/>
                <a:cs typeface="+mn-cs"/>
              </a:rPr>
              <a:t>Open-pit mining also produces a lot of waste (leftover sand, clays, and contaminants contained within the tar sands) that may pose a risk to nearby water supplies. </a:t>
            </a:r>
          </a:p>
          <a:p>
            <a:r>
              <a:rPr lang="en-US" sz="1200" b="0" i="0" kern="1200" dirty="0">
                <a:solidFill>
                  <a:schemeClr val="tx1"/>
                </a:solidFill>
                <a:effectLst/>
                <a:latin typeface="+mn-lt"/>
                <a:ea typeface="+mn-ea"/>
                <a:cs typeface="+mn-cs"/>
              </a:rPr>
              <a:t>The Athabasca Delta, where the Canadian tar sands are located, is a breeding ground for hundreds of species of birds. </a:t>
            </a:r>
            <a:endParaRPr lang="en-GB" b="0" dirty="0"/>
          </a:p>
        </p:txBody>
      </p:sp>
      <p:sp>
        <p:nvSpPr>
          <p:cNvPr id="4" name="Slide Number Placeholder 3"/>
          <p:cNvSpPr>
            <a:spLocks noGrp="1"/>
          </p:cNvSpPr>
          <p:nvPr>
            <p:ph type="sldNum" sz="quarter" idx="10"/>
          </p:nvPr>
        </p:nvSpPr>
        <p:spPr/>
        <p:txBody>
          <a:bodyPr/>
          <a:lstStyle/>
          <a:p>
            <a:fld id="{6E33511E-B0AC-4DF2-813F-193DEC03A593}" type="slidenum">
              <a:rPr lang="en-GB" smtClean="0"/>
              <a:t>29</a:t>
            </a:fld>
            <a:endParaRPr lang="en-GB"/>
          </a:p>
        </p:txBody>
      </p:sp>
    </p:spTree>
    <p:extLst>
      <p:ext uri="{BB962C8B-B14F-4D97-AF65-F5344CB8AC3E}">
        <p14:creationId xmlns:p14="http://schemas.microsoft.com/office/powerpoint/2010/main" val="150876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Methane hydrate is a cage-like lattice of ice inside of which are trapped molecules of methane. If methane hydrate is either warmed or depressurized, it will revert back to water and natural gas. </a:t>
            </a:r>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Originally they were thought to occur only in the outer regions of the Solar System, where temperatures are low and water ice is common,</a:t>
            </a:r>
            <a:r>
              <a:rPr lang="en-US" baseline="0" dirty="0"/>
              <a:t> but significant deposits of methane hydrate have been found </a:t>
            </a:r>
            <a:r>
              <a:rPr lang="en-US" sz="1200" b="0" i="0" kern="1200" dirty="0">
                <a:solidFill>
                  <a:schemeClr val="tx1"/>
                </a:solidFill>
                <a:effectLst/>
                <a:latin typeface="+mn-lt"/>
                <a:ea typeface="+mn-ea"/>
                <a:cs typeface="+mn-cs"/>
              </a:rPr>
              <a:t>under the Arctic permafrost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beneath the ocean floor. They form either from biological matter or from heat</a:t>
            </a:r>
            <a:r>
              <a:rPr lang="en-US" sz="1200" b="0" i="0" kern="1200" baseline="0" dirty="0">
                <a:solidFill>
                  <a:schemeClr val="tx1"/>
                </a:solidFill>
                <a:effectLst/>
                <a:latin typeface="+mn-lt"/>
                <a:ea typeface="+mn-ea"/>
                <a:cs typeface="+mn-cs"/>
              </a:rPr>
              <a:t> processes deep within the Earth.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Pros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Methane hydrates represent an untapped reserve of fossils fuels which could provide the world with greater energy security. Countries including I</a:t>
            </a:r>
            <a:r>
              <a:rPr lang="en-US" b="0" i="0" dirty="0">
                <a:solidFill>
                  <a:srgbClr val="000000"/>
                </a:solidFill>
                <a:effectLst/>
                <a:latin typeface="Arial"/>
              </a:rPr>
              <a:t>ndia, Japan</a:t>
            </a:r>
            <a:r>
              <a:rPr lang="en-US" b="0" i="0" baseline="0" dirty="0">
                <a:solidFill>
                  <a:srgbClr val="000000"/>
                </a:solidFill>
                <a:effectLst/>
                <a:latin typeface="Arial"/>
              </a:rPr>
              <a:t> and </a:t>
            </a:r>
            <a:r>
              <a:rPr lang="en-US" b="0" i="0" dirty="0">
                <a:solidFill>
                  <a:srgbClr val="000000"/>
                </a:solidFill>
                <a:effectLst/>
                <a:latin typeface="Arial"/>
              </a:rPr>
              <a:t>the US are currently developing mining techniques in order to be able to use methane hydrates as a source of energy in the future.</a:t>
            </a: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CH</a:t>
            </a:r>
            <a:r>
              <a:rPr lang="en-US" sz="1050" dirty="0"/>
              <a:t>4</a:t>
            </a:r>
            <a:r>
              <a:rPr lang="en-US" dirty="0"/>
              <a:t> is 20x more potent than CO</a:t>
            </a:r>
            <a:r>
              <a:rPr lang="en-US" sz="1050" dirty="0"/>
              <a:t>2 which means that is has a much greater warming affect on the atmosphere.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As methane hydrates are temperature sensitive global warming may liberate methane hydrates from the Arctic permafrost and sea floor sediments.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Previous climate warming events in geological history – e.g.  the Paleocene-Eocene Thermal Maximum ~55 million years ago have been linked with the release of methane hydrates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Discuss – should we be burning methane hydrates?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6E33511E-B0AC-4DF2-813F-193DEC03A593}" type="slidenum">
              <a:rPr lang="en-GB" smtClean="0"/>
              <a:t>30</a:t>
            </a:fld>
            <a:endParaRPr lang="en-GB"/>
          </a:p>
        </p:txBody>
      </p:sp>
    </p:spTree>
    <p:extLst>
      <p:ext uri="{BB962C8B-B14F-4D97-AF65-F5344CB8AC3E}">
        <p14:creationId xmlns:p14="http://schemas.microsoft.com/office/powerpoint/2010/main" val="150876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a:t>
            </a:r>
            <a:r>
              <a:rPr lang="en-GB" baseline="0" dirty="0"/>
              <a:t> on activity – energy resources activity available to download at https://www.geolsoc.org.uk/Education-and-Careers/Resources/Activity-Sheets-And-Presentations </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31</a:t>
            </a:fld>
            <a:endParaRPr lang="en-GB"/>
          </a:p>
        </p:txBody>
      </p:sp>
    </p:spTree>
    <p:extLst>
      <p:ext uri="{BB962C8B-B14F-4D97-AF65-F5344CB8AC3E}">
        <p14:creationId xmlns:p14="http://schemas.microsoft.com/office/powerpoint/2010/main" val="119914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Natural resources are any kind of natural substance which is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required (or desired) by humans. Different</a:t>
            </a:r>
            <a:r>
              <a:rPr lang="en-US" sz="1200" b="0" i="0" kern="1200" baseline="0" dirty="0">
                <a:solidFill>
                  <a:schemeClr val="tx1"/>
                </a:solidFill>
                <a:effectLst/>
                <a:latin typeface="+mn-lt"/>
                <a:ea typeface="+mn-ea"/>
                <a:cs typeface="+mn-cs"/>
              </a:rPr>
              <a:t> n</a:t>
            </a:r>
            <a:r>
              <a:rPr lang="en-US" sz="1200" b="0" i="0" kern="1200" dirty="0">
                <a:solidFill>
                  <a:schemeClr val="tx1"/>
                </a:solidFill>
                <a:effectLst/>
                <a:latin typeface="+mn-lt"/>
                <a:ea typeface="+mn-ea"/>
                <a:cs typeface="+mn-cs"/>
              </a:rPr>
              <a:t>atural resources are</a:t>
            </a:r>
            <a:r>
              <a:rPr lang="en-US" sz="1200" b="0" i="0" kern="1200" baseline="0" dirty="0">
                <a:solidFill>
                  <a:schemeClr val="tx1"/>
                </a:solidFill>
                <a:effectLst/>
                <a:latin typeface="+mn-lt"/>
                <a:ea typeface="+mn-ea"/>
                <a:cs typeface="+mn-cs"/>
              </a:rPr>
              <a:t> not equally spread out across the Earth, a</a:t>
            </a:r>
            <a:r>
              <a:rPr lang="en-US" sz="1200" b="0" i="0" kern="1200" dirty="0">
                <a:solidFill>
                  <a:schemeClr val="tx1"/>
                </a:solidFill>
                <a:effectLst/>
                <a:latin typeface="+mn-lt"/>
                <a:ea typeface="+mn-ea"/>
                <a:cs typeface="+mn-cs"/>
              </a:rPr>
              <a:t>s a result, countries must trade their natural resources to ensure that their needs can be met. </a:t>
            </a:r>
          </a:p>
          <a:p>
            <a:endParaRPr lang="en-US" sz="1200" b="0" i="0"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Discuss why different types of natural resource are important e.g. </a:t>
            </a:r>
            <a:r>
              <a:rPr lang="en-US" sz="1200" b="0" i="0" kern="1200" dirty="0">
                <a:solidFill>
                  <a:schemeClr val="tx1"/>
                </a:solidFill>
                <a:effectLst/>
                <a:latin typeface="+mn-lt"/>
                <a:ea typeface="+mn-ea"/>
                <a:cs typeface="+mn-cs"/>
              </a:rPr>
              <a:t>m</a:t>
            </a:r>
            <a:r>
              <a:rPr lang="en-GB" dirty="0" err="1"/>
              <a:t>inerals</a:t>
            </a:r>
            <a:r>
              <a:rPr lang="en-GB" dirty="0"/>
              <a:t> and metals like iron, gold, copper, silicon, cobalt etc. are used as building</a:t>
            </a:r>
            <a:r>
              <a:rPr lang="en-GB" baseline="0" dirty="0"/>
              <a:t> materials and in </a:t>
            </a:r>
            <a:r>
              <a:rPr lang="en-GB" dirty="0"/>
              <a:t>technology such</a:t>
            </a:r>
            <a:r>
              <a:rPr lang="en-GB" baseline="0" dirty="0"/>
              <a:t> as </a:t>
            </a:r>
            <a:r>
              <a:rPr lang="en-GB" dirty="0"/>
              <a:t>computers, smartphones and cars,</a:t>
            </a:r>
            <a:r>
              <a:rPr lang="en-GB" baseline="0" dirty="0"/>
              <a:t> forests and rainforests are used for timber and medicines as well as being important habitats for thousands of species of animals, plants and fungi, crops like wheat, vegetables and fruits are grown for </a:t>
            </a:r>
            <a:r>
              <a:rPr lang="en-GB" dirty="0"/>
              <a:t>food, </a:t>
            </a:r>
            <a:r>
              <a:rPr lang="en-GB" baseline="0" dirty="0"/>
              <a:t>w</a:t>
            </a:r>
            <a:r>
              <a:rPr lang="en-GB" dirty="0"/>
              <a:t>ater is used for drinking, washing,</a:t>
            </a:r>
            <a:r>
              <a:rPr lang="en-GB" baseline="0" dirty="0"/>
              <a:t> and generating energy, </a:t>
            </a:r>
            <a:r>
              <a:rPr lang="en-GB" dirty="0"/>
              <a:t>animals</a:t>
            </a:r>
            <a:r>
              <a:rPr lang="en-GB" baseline="0" dirty="0"/>
              <a:t> </a:t>
            </a:r>
            <a:r>
              <a:rPr lang="en-GB" dirty="0"/>
              <a:t>such as fish are caught for</a:t>
            </a:r>
            <a:r>
              <a:rPr lang="en-GB" baseline="0" dirty="0"/>
              <a:t> </a:t>
            </a:r>
            <a:r>
              <a:rPr lang="en-GB" dirty="0"/>
              <a:t>eating,</a:t>
            </a:r>
            <a:r>
              <a:rPr lang="en-GB" baseline="0" dirty="0"/>
              <a:t> </a:t>
            </a:r>
            <a:r>
              <a:rPr lang="en-GB" dirty="0"/>
              <a:t>fossil fuels like coal,</a:t>
            </a:r>
            <a:r>
              <a:rPr lang="en-GB" baseline="0" dirty="0"/>
              <a:t> oil and gas</a:t>
            </a:r>
            <a:r>
              <a:rPr lang="en-GB" dirty="0"/>
              <a:t> are burnt for energy.</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4</a:t>
            </a:fld>
            <a:endParaRPr lang="en-GB"/>
          </a:p>
        </p:txBody>
      </p:sp>
    </p:spTree>
    <p:extLst>
      <p:ext uri="{BB962C8B-B14F-4D97-AF65-F5344CB8AC3E}">
        <p14:creationId xmlns:p14="http://schemas.microsoft.com/office/powerpoint/2010/main" val="118640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ascertain class knowledge</a:t>
            </a:r>
          </a:p>
        </p:txBody>
      </p:sp>
      <p:sp>
        <p:nvSpPr>
          <p:cNvPr id="4" name="Slide Number Placeholder 3"/>
          <p:cNvSpPr>
            <a:spLocks noGrp="1"/>
          </p:cNvSpPr>
          <p:nvPr>
            <p:ph type="sldNum" sz="quarter" idx="10"/>
          </p:nvPr>
        </p:nvSpPr>
        <p:spPr/>
        <p:txBody>
          <a:bodyPr/>
          <a:lstStyle/>
          <a:p>
            <a:fld id="{6E33511E-B0AC-4DF2-813F-193DEC03A593}" type="slidenum">
              <a:rPr lang="en-GB" smtClean="0"/>
              <a:t>5</a:t>
            </a:fld>
            <a:endParaRPr lang="en-GB"/>
          </a:p>
        </p:txBody>
      </p:sp>
    </p:spTree>
    <p:extLst>
      <p:ext uri="{BB962C8B-B14F-4D97-AF65-F5344CB8AC3E}">
        <p14:creationId xmlns:p14="http://schemas.microsoft.com/office/powerpoint/2010/main" val="27934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Energy resources such as oil,</a:t>
            </a:r>
            <a:r>
              <a:rPr lang="en-US" sz="1200" b="0" i="0" kern="1200" baseline="0" dirty="0">
                <a:solidFill>
                  <a:schemeClr val="tx1"/>
                </a:solidFill>
                <a:effectLst/>
                <a:latin typeface="+mn-lt"/>
                <a:ea typeface="+mn-ea"/>
                <a:cs typeface="+mn-cs"/>
              </a:rPr>
              <a:t> gas, coal, wood, wind, waves, sunlight, heat from the ground (geothermal) </a:t>
            </a:r>
            <a:r>
              <a:rPr lang="en-US" sz="1200" b="0" i="0" kern="1200" dirty="0">
                <a:solidFill>
                  <a:schemeClr val="tx1"/>
                </a:solidFill>
                <a:effectLst/>
                <a:latin typeface="+mn-lt"/>
                <a:ea typeface="+mn-ea"/>
                <a:cs typeface="+mn-cs"/>
              </a:rPr>
              <a:t>are all types of natural</a:t>
            </a:r>
            <a:r>
              <a:rPr lang="en-US" sz="1200" b="0" i="0" kern="1200" baseline="0" dirty="0">
                <a:solidFill>
                  <a:schemeClr val="tx1"/>
                </a:solidFill>
                <a:effectLst/>
                <a:latin typeface="+mn-lt"/>
                <a:ea typeface="+mn-ea"/>
                <a:cs typeface="+mn-cs"/>
              </a:rPr>
              <a:t> resources. They can be used to produce heat and electricity.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A</a:t>
            </a:r>
            <a:r>
              <a:rPr lang="en-US" sz="1200" b="0" baseline="0" dirty="0"/>
              <a:t> country’s e</a:t>
            </a:r>
            <a:r>
              <a:rPr lang="en-US" sz="1200" b="0" dirty="0"/>
              <a:t>nergy mix is the specific combination of different energy sources a country uses to meet its energy consumption needs.</a:t>
            </a:r>
            <a:r>
              <a:rPr lang="en-US" sz="1200" b="0" baseline="0" dirty="0"/>
              <a:t> </a:t>
            </a:r>
            <a:r>
              <a:rPr lang="en-US" dirty="0"/>
              <a:t>At present in the UK we use a mixture of non-renewable and renewable energies.</a:t>
            </a:r>
            <a:r>
              <a:rPr lang="en-US" baseline="0" dirty="0"/>
              <a:t> </a:t>
            </a:r>
            <a:r>
              <a:rPr lang="en-US" dirty="0"/>
              <a:t>Non-renewable energy resources</a:t>
            </a:r>
            <a:r>
              <a:rPr lang="en-US" baseline="0" dirty="0"/>
              <a:t> are finite and </a:t>
            </a:r>
            <a:r>
              <a:rPr lang="en-US" dirty="0"/>
              <a:t>cannot be easily replaced, we as a planet are using them up faster than they are being made</a:t>
            </a:r>
            <a:r>
              <a:rPr lang="en-US" baseline="0" dirty="0"/>
              <a:t> so they will inevitably run out.</a:t>
            </a:r>
          </a:p>
          <a:p>
            <a:r>
              <a:rPr lang="en-US" dirty="0"/>
              <a:t>Renewable energy resources will not run out or can be easily replaced, so economies are trying to move towards greater reliance on renewable energy sources.</a:t>
            </a:r>
          </a:p>
          <a:p>
            <a:endParaRPr lang="en-US" dirty="0"/>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6</a:t>
            </a:fld>
            <a:endParaRPr lang="en-GB"/>
          </a:p>
        </p:txBody>
      </p:sp>
    </p:spTree>
    <p:extLst>
      <p:ext uri="{BB962C8B-B14F-4D97-AF65-F5344CB8AC3E}">
        <p14:creationId xmlns:p14="http://schemas.microsoft.com/office/powerpoint/2010/main" val="299188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Teachers</a:t>
            </a:r>
            <a:r>
              <a:rPr lang="en-US" sz="1200" b="0" baseline="0" dirty="0"/>
              <a:t> to ascertain class knowledge</a:t>
            </a:r>
            <a:endParaRPr lang="en-US" sz="1200" b="0" dirty="0"/>
          </a:p>
          <a:p>
            <a:endParaRPr lang="en-GB" dirty="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7</a:t>
            </a:fld>
            <a:endParaRPr lang="en-GB"/>
          </a:p>
        </p:txBody>
      </p:sp>
    </p:spTree>
    <p:extLst>
      <p:ext uri="{BB962C8B-B14F-4D97-AF65-F5344CB8AC3E}">
        <p14:creationId xmlns:p14="http://schemas.microsoft.com/office/powerpoint/2010/main" val="297611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which of the resources</a:t>
            </a:r>
            <a:r>
              <a:rPr lang="en-US" baseline="0" dirty="0"/>
              <a:t> </a:t>
            </a:r>
            <a:r>
              <a:rPr lang="en-GB" baseline="0" dirty="0"/>
              <a:t>are renewable and non-renewable. Is wood (biomass) a renewable or non-renewable resource? Yes and no - wood </a:t>
            </a:r>
            <a:r>
              <a:rPr lang="en-GB" u="sng" baseline="0" dirty="0"/>
              <a:t>can</a:t>
            </a:r>
            <a:r>
              <a:rPr lang="en-GB" baseline="0" dirty="0"/>
              <a:t> be a renewable resource but only if all the trees that are chopped down are replanted otherwise it is non-renewable. Note that renewable doesn’t necessarily mean no carbon dioxide emissions – burning biofuel and wood releases CO2 (but these plants also take CO2 when they are growing though photosynthesis), in the process of building hydroelectric dams and wind turbines non-renewable energy sources must be used (at present). Can students think of any other energy resources not on this slide? (wave power, tidal power, hydrogen fuel, tar sands, shale gas)</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8</a:t>
            </a:fld>
            <a:endParaRPr lang="en-GB"/>
          </a:p>
        </p:txBody>
      </p:sp>
    </p:spTree>
    <p:extLst>
      <p:ext uri="{BB962C8B-B14F-4D97-AF65-F5344CB8AC3E}">
        <p14:creationId xmlns:p14="http://schemas.microsoft.com/office/powerpoint/2010/main" val="297611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which of the resources</a:t>
            </a:r>
            <a:r>
              <a:rPr lang="en-US" baseline="0" dirty="0"/>
              <a:t> </a:t>
            </a:r>
            <a:r>
              <a:rPr lang="en-GB" baseline="0" dirty="0"/>
              <a:t>are renewable and non-renewable. Is wood (biomass) a renewable or non-renewable resource? Yes and no - wood </a:t>
            </a:r>
            <a:r>
              <a:rPr lang="en-GB" u="sng" baseline="0" dirty="0"/>
              <a:t>can</a:t>
            </a:r>
            <a:r>
              <a:rPr lang="en-GB" baseline="0" dirty="0"/>
              <a:t> be a renewable resource but only if all the trees that are chopped down are replanted otherwise it is non-renewable. Note that renewable doesn’t necessarily mean no carbon dioxide emissions – burning biofuel and wood releases CO2 (but these plants also take CO2 when they are growing though photosynthesis), in the process of building hydroelectric dams and wind turbines non-renewable energy sources must be used (at present). Can students think of any other energy resources not on this slide? (wave power, tidal power, hydrogen fuel, tar sands, shale gas)</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9</a:t>
            </a:fld>
            <a:endParaRPr lang="en-GB"/>
          </a:p>
        </p:txBody>
      </p:sp>
    </p:spTree>
    <p:extLst>
      <p:ext uri="{BB962C8B-B14F-4D97-AF65-F5344CB8AC3E}">
        <p14:creationId xmlns:p14="http://schemas.microsoft.com/office/powerpoint/2010/main" val="2976114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Graph of global energy consumption from</a:t>
            </a:r>
            <a:r>
              <a:rPr lang="en-GB" baseline="0" dirty="0"/>
              <a:t> BP 2017 Energy Outlook. R</a:t>
            </a:r>
            <a:r>
              <a:rPr lang="en-GB" dirty="0"/>
              <a:t>enewables in orange</a:t>
            </a:r>
            <a:r>
              <a:rPr lang="en-GB" baseline="0" dirty="0"/>
              <a:t> </a:t>
            </a:r>
            <a:r>
              <a:rPr lang="en-GB" dirty="0"/>
              <a:t>includes </a:t>
            </a:r>
            <a:r>
              <a:rPr lang="en-US" dirty="0"/>
              <a:t>wind, solar, geothermal, biomass</a:t>
            </a:r>
            <a:r>
              <a:rPr lang="en-US" baseline="0" dirty="0"/>
              <a:t> </a:t>
            </a:r>
            <a:r>
              <a:rPr lang="en-US" dirty="0"/>
              <a:t>and biofuels.</a:t>
            </a:r>
          </a:p>
          <a:p>
            <a:endParaRPr lang="en-US" dirty="0"/>
          </a:p>
          <a:p>
            <a:r>
              <a:rPr lang="en-US" dirty="0"/>
              <a:t>Discuss</a:t>
            </a:r>
            <a:r>
              <a:rPr lang="en-US" baseline="0" dirty="0"/>
              <a:t> what the current dominant sources of energy are and how this are projected to change in the near future  - i</a:t>
            </a:r>
            <a:r>
              <a:rPr lang="en-US" dirty="0"/>
              <a:t>n</a:t>
            </a:r>
            <a:r>
              <a:rPr lang="en-US" baseline="0" dirty="0"/>
              <a:t> 2035 oil, gas and coal are still predicted to </a:t>
            </a:r>
            <a:r>
              <a:rPr lang="en-US" dirty="0"/>
              <a:t>account for more than 75%</a:t>
            </a:r>
            <a:r>
              <a:rPr lang="en-US" baseline="0" dirty="0"/>
              <a:t> </a:t>
            </a:r>
            <a:r>
              <a:rPr lang="en-US" dirty="0"/>
              <a:t>of total energy supplies,</a:t>
            </a:r>
            <a:r>
              <a:rPr lang="en-US" baseline="0" dirty="0"/>
              <a:t> however hydroelectric power, nuclear and renewables are predicted to increase. </a:t>
            </a:r>
          </a:p>
          <a:p>
            <a:endParaRPr lang="en-US" baseline="0" dirty="0"/>
          </a:p>
          <a:p>
            <a:r>
              <a:rPr lang="en-US" baseline="0" dirty="0"/>
              <a:t>There is a dip in the graph for energy consumption in 2009 why might this be? - global recession caused demand for energy to shrink – for the world as a whole, </a:t>
            </a:r>
            <a:r>
              <a:rPr lang="en-US" dirty="0"/>
              <a:t>primary energy consumption fell by 1.1%</a:t>
            </a:r>
            <a:r>
              <a:rPr lang="en-US" baseline="0" dirty="0"/>
              <a:t> </a:t>
            </a:r>
            <a:r>
              <a:rPr lang="en-US" dirty="0"/>
              <a:t>in 2009 (BP Statistical Review of World Energy).</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10</a:t>
            </a:fld>
            <a:endParaRPr lang="en-GB"/>
          </a:p>
        </p:txBody>
      </p:sp>
    </p:spTree>
    <p:extLst>
      <p:ext uri="{BB962C8B-B14F-4D97-AF65-F5344CB8AC3E}">
        <p14:creationId xmlns:p14="http://schemas.microsoft.com/office/powerpoint/2010/main" val="309248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DC21527-FFDF-476B-BEFE-7A73BC575374}"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189638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C21527-FFDF-476B-BEFE-7A73BC575374}"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415512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C21527-FFDF-476B-BEFE-7A73BC575374}"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166514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C21527-FFDF-476B-BEFE-7A73BC575374}"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211251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C21527-FFDF-476B-BEFE-7A73BC575374}" type="datetimeFigureOut">
              <a:rPr lang="en-GB" smtClean="0"/>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414028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DC21527-FFDF-476B-BEFE-7A73BC575374}" type="datetimeFigureOut">
              <a:rPr lang="en-GB" smtClean="0"/>
              <a:t>09/01/2019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26818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DC21527-FFDF-476B-BEFE-7A73BC575374}" type="datetimeFigureOut">
              <a:rPr lang="en-GB" smtClean="0"/>
              <a:t>09/01/2019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41317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DC21527-FFDF-476B-BEFE-7A73BC575374}" type="datetimeFigureOut">
              <a:rPr lang="en-GB" smtClean="0"/>
              <a:t>09/01/2019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248053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21527-FFDF-476B-BEFE-7A73BC575374}" type="datetimeFigureOut">
              <a:rPr lang="en-GB" smtClean="0"/>
              <a:t>09/01/2019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296070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C21527-FFDF-476B-BEFE-7A73BC575374}" type="datetimeFigureOut">
              <a:rPr lang="en-GB" smtClean="0"/>
              <a:t>09/01/2019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397627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C21527-FFDF-476B-BEFE-7A73BC575374}" type="datetimeFigureOut">
              <a:rPr lang="en-GB" smtClean="0"/>
              <a:t>09/01/2019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204622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7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21527-FFDF-476B-BEFE-7A73BC575374}" type="datetimeFigureOut">
              <a:rPr lang="en-GB" smtClean="0"/>
              <a:t>09/01/2019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6DE7B-14DD-4323-B14F-5CCC71794E20}" type="slidenum">
              <a:rPr lang="en-GB" smtClean="0"/>
              <a:t>‹#›</a:t>
            </a:fld>
            <a:endParaRPr lang="en-GB"/>
          </a:p>
        </p:txBody>
      </p:sp>
    </p:spTree>
    <p:extLst>
      <p:ext uri="{BB962C8B-B14F-4D97-AF65-F5344CB8AC3E}">
        <p14:creationId xmlns:p14="http://schemas.microsoft.com/office/powerpoint/2010/main" val="1925987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1.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22.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9.png"/><Relationship Id="rId7"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4.png"/><Relationship Id="rId10" Type="http://schemas.openxmlformats.org/officeDocument/2006/relationships/image" Target="../media/image66.png"/><Relationship Id="rId4" Type="http://schemas.openxmlformats.org/officeDocument/2006/relationships/image" Target="../media/image50.png"/><Relationship Id="rId9"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1.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4.png"/><Relationship Id="rId10" Type="http://schemas.openxmlformats.org/officeDocument/2006/relationships/image" Target="../media/image69.png"/><Relationship Id="rId4" Type="http://schemas.openxmlformats.org/officeDocument/2006/relationships/image" Target="../media/image67.png"/><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32.pn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6.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23.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32.pn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23.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2" y="0"/>
            <a:ext cx="9156612" cy="4454667"/>
          </a:xfrm>
          <a:prstGeom prst="rect">
            <a:avLst/>
          </a:prstGeom>
        </p:spPr>
      </p:pic>
      <p:pic>
        <p:nvPicPr>
          <p:cNvPr id="1028" name="Picture 4" descr="Appliance, Burn, Burner, Cook, Cooker, Cooking, Ener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2992" y="4025977"/>
            <a:ext cx="3922692" cy="2615128"/>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5721"/>
          <a:stretch/>
        </p:blipFill>
        <p:spPr>
          <a:xfrm>
            <a:off x="5524759" y="1576487"/>
            <a:ext cx="3359653" cy="2634733"/>
          </a:xfrm>
          <a:prstGeom prst="rect">
            <a:avLst/>
          </a:prstGeom>
          <a:ln w="38100">
            <a:solidFill>
              <a:schemeClr val="bg1"/>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49" t="81" r="9280" b="-81"/>
          <a:stretch/>
        </p:blipFill>
        <p:spPr>
          <a:xfrm>
            <a:off x="398464" y="2157953"/>
            <a:ext cx="3021408" cy="2499213"/>
          </a:xfrm>
          <a:prstGeom prst="rect">
            <a:avLst/>
          </a:prstGeom>
          <a:ln w="38100">
            <a:solidFill>
              <a:schemeClr val="bg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6183" y="404664"/>
            <a:ext cx="1408155" cy="786910"/>
          </a:xfrm>
          <a:prstGeom prst="rect">
            <a:avLst/>
          </a:prstGeom>
        </p:spPr>
      </p:pic>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9" y="179458"/>
            <a:ext cx="54927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Industry, Machine, Equipment, Fossil Fuel, Petroleu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960" y="4454667"/>
            <a:ext cx="3612704" cy="2186438"/>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11747" r="11747"/>
          <a:stretch/>
        </p:blipFill>
        <p:spPr>
          <a:xfrm>
            <a:off x="3059832" y="2647018"/>
            <a:ext cx="2813255" cy="2757918"/>
          </a:xfrm>
          <a:prstGeom prst="ellipse">
            <a:avLst/>
          </a:prstGeom>
          <a:ln w="381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030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870" t="29132" r="51933" b="26926"/>
          <a:stretch/>
        </p:blipFill>
        <p:spPr bwMode="auto">
          <a:xfrm>
            <a:off x="1763688" y="1860137"/>
            <a:ext cx="4638824" cy="494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32239" y="6093296"/>
            <a:ext cx="2320923" cy="584775"/>
          </a:xfrm>
          <a:prstGeom prst="rect">
            <a:avLst/>
          </a:prstGeom>
          <a:noFill/>
        </p:spPr>
        <p:txBody>
          <a:bodyPr wrap="square" rtlCol="0">
            <a:spAutoFit/>
          </a:bodyPr>
          <a:lstStyle/>
          <a:p>
            <a:r>
              <a:rPr lang="en-GB" sz="1600" dirty="0"/>
              <a:t>BP 2017 Energy Outlook © BP </a:t>
            </a:r>
            <a:r>
              <a:rPr lang="en-GB" sz="1600" dirty="0" err="1"/>
              <a:t>p.l.c</a:t>
            </a:r>
            <a:r>
              <a:rPr lang="en-GB" sz="1600" dirty="0"/>
              <a:t>. 2017</a:t>
            </a:r>
          </a:p>
        </p:txBody>
      </p:sp>
      <p:sp>
        <p:nvSpPr>
          <p:cNvPr id="5" name="Rectangle 4"/>
          <p:cNvSpPr/>
          <p:nvPr/>
        </p:nvSpPr>
        <p:spPr>
          <a:xfrm>
            <a:off x="6402512" y="1860137"/>
            <a:ext cx="2468711" cy="1292662"/>
          </a:xfrm>
          <a:prstGeom prst="rect">
            <a:avLst/>
          </a:prstGeom>
          <a:solidFill>
            <a:srgbClr val="FF6600"/>
          </a:solidFill>
        </p:spPr>
        <p:txBody>
          <a:bodyPr wrap="square">
            <a:spAutoFit/>
          </a:bodyPr>
          <a:lstStyle/>
          <a:p>
            <a:r>
              <a:rPr lang="en-GB" sz="2400" b="1" dirty="0">
                <a:solidFill>
                  <a:schemeClr val="bg1"/>
                </a:solidFill>
              </a:rPr>
              <a:t>*</a:t>
            </a:r>
            <a:r>
              <a:rPr lang="en-GB" b="1" dirty="0">
                <a:solidFill>
                  <a:schemeClr val="bg1"/>
                </a:solidFill>
              </a:rPr>
              <a:t>renewables includes </a:t>
            </a:r>
            <a:r>
              <a:rPr lang="en-US" b="1" dirty="0">
                <a:solidFill>
                  <a:schemeClr val="bg1"/>
                </a:solidFill>
              </a:rPr>
              <a:t>wind, solar, geothermal, biomass and biofuels</a:t>
            </a:r>
            <a:endParaRPr lang="en-GB" b="1" dirty="0">
              <a:solidFill>
                <a:schemeClr val="bg1"/>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42" y="-99392"/>
            <a:ext cx="6742113"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79512" y="5301208"/>
            <a:ext cx="1512168" cy="1200329"/>
          </a:xfrm>
          <a:prstGeom prst="rect">
            <a:avLst/>
          </a:prstGeom>
          <a:solidFill>
            <a:srgbClr val="FF6600"/>
          </a:solidFill>
        </p:spPr>
        <p:txBody>
          <a:bodyPr wrap="square">
            <a:spAutoFit/>
          </a:bodyPr>
          <a:lstStyle/>
          <a:p>
            <a:r>
              <a:rPr lang="en-GB" b="1" dirty="0">
                <a:solidFill>
                  <a:schemeClr val="bg1"/>
                </a:solidFill>
              </a:rPr>
              <a:t>Billion toe = billion tonnes of oil equivalent</a:t>
            </a:r>
          </a:p>
        </p:txBody>
      </p:sp>
    </p:spTree>
    <p:extLst>
      <p:ext uri="{BB962C8B-B14F-4D97-AF65-F5344CB8AC3E}">
        <p14:creationId xmlns:p14="http://schemas.microsoft.com/office/powerpoint/2010/main" val="209196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3898776" cy="4176464"/>
          </a:xfrm>
        </p:spPr>
        <p:txBody>
          <a:bodyPr>
            <a:normAutofit lnSpcReduction="10000"/>
          </a:bodyPr>
          <a:lstStyle/>
          <a:p>
            <a:r>
              <a:rPr lang="en-GB" b="1" dirty="0">
                <a:solidFill>
                  <a:srgbClr val="D35241"/>
                </a:solidFill>
              </a:rPr>
              <a:t>Oil</a:t>
            </a:r>
          </a:p>
          <a:p>
            <a:r>
              <a:rPr lang="en-GB" b="1" dirty="0">
                <a:solidFill>
                  <a:srgbClr val="D35241"/>
                </a:solidFill>
              </a:rPr>
              <a:t>Natural gas</a:t>
            </a:r>
          </a:p>
          <a:p>
            <a:r>
              <a:rPr lang="en-GB" b="1" dirty="0">
                <a:solidFill>
                  <a:srgbClr val="D35241"/>
                </a:solidFill>
              </a:rPr>
              <a:t>Coal</a:t>
            </a:r>
          </a:p>
          <a:p>
            <a:r>
              <a:rPr lang="en-GB" b="1" dirty="0">
                <a:solidFill>
                  <a:srgbClr val="D35241"/>
                </a:solidFill>
              </a:rPr>
              <a:t>Nuclear</a:t>
            </a:r>
          </a:p>
          <a:p>
            <a:r>
              <a:rPr lang="en-GB" b="1" dirty="0">
                <a:solidFill>
                  <a:srgbClr val="D35241"/>
                </a:solidFill>
              </a:rPr>
              <a:t>Unconventional non-renewables: tar sands, methane hydrates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9687">
            <a:off x="4324733" y="2154039"/>
            <a:ext cx="1327140" cy="25516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03827">
            <a:off x="5740921" y="1653067"/>
            <a:ext cx="1508241" cy="234511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485921">
            <a:off x="7437187" y="1353840"/>
            <a:ext cx="1394946" cy="1857621"/>
          </a:xfrm>
          <a:prstGeom prst="rect">
            <a:avLst/>
          </a:prstGeom>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79687">
            <a:off x="3681879" y="2672471"/>
            <a:ext cx="1217657" cy="126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82509">
            <a:off x="7732723" y="3369560"/>
            <a:ext cx="1041646" cy="170600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15538">
            <a:off x="6321334" y="4157504"/>
            <a:ext cx="1504082" cy="2380544"/>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0706" y="4939028"/>
            <a:ext cx="1793461" cy="1564930"/>
          </a:xfrm>
          <a:prstGeom prst="rect">
            <a:avLst/>
          </a:prstGeom>
        </p:spPr>
      </p:pic>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657" y="188640"/>
            <a:ext cx="58039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08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92" y="2777717"/>
            <a:ext cx="6120680" cy="3792765"/>
          </a:xfrm>
          <a:prstGeom prst="rect">
            <a:avLst/>
          </a:prstGeom>
        </p:spPr>
      </p:pic>
      <p:sp>
        <p:nvSpPr>
          <p:cNvPr id="5" name="TextBox 4"/>
          <p:cNvSpPr txBox="1"/>
          <p:nvPr/>
        </p:nvSpPr>
        <p:spPr>
          <a:xfrm>
            <a:off x="1259632" y="2777716"/>
            <a:ext cx="4608512" cy="461665"/>
          </a:xfrm>
          <a:prstGeom prst="rect">
            <a:avLst/>
          </a:prstGeom>
          <a:noFill/>
        </p:spPr>
        <p:txBody>
          <a:bodyPr wrap="square" rtlCol="0">
            <a:spAutoFit/>
          </a:bodyPr>
          <a:lstStyle/>
          <a:p>
            <a:r>
              <a:rPr lang="en-GB" sz="2400" b="1" dirty="0"/>
              <a:t>Phytoplankton &amp; zooplankton</a:t>
            </a:r>
          </a:p>
        </p:txBody>
      </p:sp>
      <p:sp>
        <p:nvSpPr>
          <p:cNvPr id="6" name="TextBox 5"/>
          <p:cNvSpPr txBox="1"/>
          <p:nvPr/>
        </p:nvSpPr>
        <p:spPr>
          <a:xfrm>
            <a:off x="1929589" y="5586029"/>
            <a:ext cx="3024336" cy="523220"/>
          </a:xfrm>
          <a:prstGeom prst="rect">
            <a:avLst/>
          </a:prstGeom>
          <a:noFill/>
        </p:spPr>
        <p:txBody>
          <a:bodyPr wrap="square" rtlCol="0">
            <a:spAutoFit/>
          </a:bodyPr>
          <a:lstStyle/>
          <a:p>
            <a:r>
              <a:rPr lang="en-GB" sz="2800" b="1" dirty="0">
                <a:solidFill>
                  <a:schemeClr val="bg1"/>
                </a:solidFill>
              </a:rPr>
              <a:t>Layers of sediment</a:t>
            </a:r>
          </a:p>
        </p:txBody>
      </p:sp>
      <p:sp>
        <p:nvSpPr>
          <p:cNvPr id="7" name="TextBox 6"/>
          <p:cNvSpPr txBox="1"/>
          <p:nvPr/>
        </p:nvSpPr>
        <p:spPr>
          <a:xfrm>
            <a:off x="6320372" y="1531693"/>
            <a:ext cx="2607895" cy="5078313"/>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D35241"/>
                </a:solidFill>
              </a:rPr>
              <a:t>Crude oil </a:t>
            </a:r>
            <a:r>
              <a:rPr lang="en-GB" dirty="0"/>
              <a:t>and </a:t>
            </a:r>
            <a:r>
              <a:rPr lang="en-GB" b="1" dirty="0">
                <a:solidFill>
                  <a:srgbClr val="D35241"/>
                </a:solidFill>
              </a:rPr>
              <a:t>natural gas</a:t>
            </a:r>
            <a:r>
              <a:rPr lang="en-GB" dirty="0"/>
              <a:t> are formed from </a:t>
            </a:r>
            <a:r>
              <a:rPr lang="en-GB" b="1" dirty="0">
                <a:solidFill>
                  <a:srgbClr val="D35241"/>
                </a:solidFill>
              </a:rPr>
              <a:t>phytoplankton</a:t>
            </a:r>
            <a:r>
              <a:rPr lang="en-GB" dirty="0">
                <a:solidFill>
                  <a:srgbClr val="D35241"/>
                </a:solidFill>
              </a:rPr>
              <a:t> </a:t>
            </a:r>
            <a:r>
              <a:rPr lang="en-GB" dirty="0"/>
              <a:t>and </a:t>
            </a:r>
            <a:r>
              <a:rPr lang="en-GB" b="1" dirty="0">
                <a:solidFill>
                  <a:srgbClr val="D35241"/>
                </a:solidFill>
              </a:rPr>
              <a:t>zooplankton</a:t>
            </a:r>
          </a:p>
          <a:p>
            <a:pPr marL="285750" indent="-285750">
              <a:buFont typeface="Arial" panose="020B0604020202020204" pitchFamily="34" charset="0"/>
              <a:buChar char="•"/>
            </a:pPr>
            <a:r>
              <a:rPr lang="en-GB" dirty="0"/>
              <a:t>Microorganisms sink to the bottom of the ocean when they die forming layers of </a:t>
            </a:r>
            <a:r>
              <a:rPr lang="en-GB" b="1" dirty="0">
                <a:solidFill>
                  <a:srgbClr val="D35241"/>
                </a:solidFill>
              </a:rPr>
              <a:t>organic rich sediment</a:t>
            </a:r>
          </a:p>
          <a:p>
            <a:pPr marL="285750" indent="-285750">
              <a:buFont typeface="Arial" panose="020B0604020202020204" pitchFamily="34" charset="0"/>
              <a:buChar char="•"/>
            </a:pPr>
            <a:r>
              <a:rPr lang="en-GB" dirty="0"/>
              <a:t>High primary production, stagnant, stratified water column, lack of sea floor decomposers, low oxygen (anoxic) = good conditions for forming oil and gas source rocks</a:t>
            </a:r>
          </a:p>
        </p:txBody>
      </p:sp>
      <p:sp>
        <p:nvSpPr>
          <p:cNvPr id="8" name="TextBox 7"/>
          <p:cNvSpPr txBox="1"/>
          <p:nvPr/>
        </p:nvSpPr>
        <p:spPr>
          <a:xfrm>
            <a:off x="835040" y="4258598"/>
            <a:ext cx="2592288" cy="830997"/>
          </a:xfrm>
          <a:prstGeom prst="rect">
            <a:avLst/>
          </a:prstGeom>
          <a:noFill/>
        </p:spPr>
        <p:txBody>
          <a:bodyPr wrap="square" rtlCol="0">
            <a:spAutoFit/>
          </a:bodyPr>
          <a:lstStyle/>
          <a:p>
            <a:pPr algn="ctr"/>
            <a:r>
              <a:rPr lang="en-GB" sz="2400" b="1" dirty="0"/>
              <a:t>Organic rich sediments</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260648"/>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63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36912"/>
            <a:ext cx="6393632" cy="3965746"/>
          </a:xfrm>
          <a:prstGeom prst="rect">
            <a:avLst/>
          </a:prstGeom>
        </p:spPr>
      </p:pic>
      <p:sp>
        <p:nvSpPr>
          <p:cNvPr id="5" name="TextBox 4"/>
          <p:cNvSpPr txBox="1"/>
          <p:nvPr/>
        </p:nvSpPr>
        <p:spPr>
          <a:xfrm>
            <a:off x="1716831" y="4854137"/>
            <a:ext cx="3771131" cy="523220"/>
          </a:xfrm>
          <a:prstGeom prst="rect">
            <a:avLst/>
          </a:prstGeom>
          <a:noFill/>
        </p:spPr>
        <p:txBody>
          <a:bodyPr wrap="square" rtlCol="0">
            <a:spAutoFit/>
          </a:bodyPr>
          <a:lstStyle/>
          <a:p>
            <a:r>
              <a:rPr lang="en-GB" sz="2800" b="1" dirty="0"/>
              <a:t>Organic rich sediments</a:t>
            </a:r>
          </a:p>
        </p:txBody>
      </p:sp>
      <p:sp>
        <p:nvSpPr>
          <p:cNvPr id="7" name="TextBox 6"/>
          <p:cNvSpPr txBox="1"/>
          <p:nvPr/>
        </p:nvSpPr>
        <p:spPr>
          <a:xfrm>
            <a:off x="6573144" y="1412776"/>
            <a:ext cx="2463352" cy="5293757"/>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rgbClr val="D35241"/>
                </a:solidFill>
              </a:rPr>
              <a:t>Organic rich sediments </a:t>
            </a:r>
            <a:r>
              <a:rPr lang="en-GB" sz="2000" dirty="0"/>
              <a:t>are buried by layers and layers of sediment</a:t>
            </a:r>
          </a:p>
          <a:p>
            <a:pPr marL="285750" indent="-285750">
              <a:buFont typeface="Arial" panose="020B0604020202020204" pitchFamily="34" charset="0"/>
              <a:buChar char="•"/>
            </a:pPr>
            <a:r>
              <a:rPr lang="en-GB" sz="2000" dirty="0"/>
              <a:t>Increased and sustained </a:t>
            </a:r>
            <a:r>
              <a:rPr lang="en-GB" sz="2000" b="1" dirty="0">
                <a:solidFill>
                  <a:srgbClr val="D35241"/>
                </a:solidFill>
              </a:rPr>
              <a:t>heat and pressure</a:t>
            </a:r>
            <a:r>
              <a:rPr lang="en-GB" sz="2000" dirty="0"/>
              <a:t> ‘cooks’ the organic matter in the source rock into </a:t>
            </a:r>
            <a:r>
              <a:rPr lang="en-GB" sz="2000" b="1" dirty="0">
                <a:solidFill>
                  <a:srgbClr val="D35241"/>
                </a:solidFill>
              </a:rPr>
              <a:t>petroleum </a:t>
            </a:r>
          </a:p>
          <a:p>
            <a:pPr marL="285750" indent="-285750">
              <a:buFont typeface="Arial" panose="020B0604020202020204" pitchFamily="34" charset="0"/>
              <a:buChar char="•"/>
            </a:pPr>
            <a:r>
              <a:rPr lang="en-GB" sz="2000" b="1" dirty="0">
                <a:solidFill>
                  <a:srgbClr val="D35241"/>
                </a:solidFill>
              </a:rPr>
              <a:t>Temperature </a:t>
            </a:r>
            <a:r>
              <a:rPr lang="en-GB" sz="2000" dirty="0"/>
              <a:t>and </a:t>
            </a:r>
            <a:r>
              <a:rPr lang="en-GB" sz="2000" b="1" dirty="0">
                <a:solidFill>
                  <a:srgbClr val="D35241"/>
                </a:solidFill>
              </a:rPr>
              <a:t>burial depth </a:t>
            </a:r>
            <a:r>
              <a:rPr lang="en-GB" sz="2000" dirty="0"/>
              <a:t>determine which </a:t>
            </a:r>
            <a:r>
              <a:rPr lang="en-GB" sz="2000" b="1" dirty="0">
                <a:solidFill>
                  <a:srgbClr val="D35241"/>
                </a:solidFill>
              </a:rPr>
              <a:t>hydrocarbons</a:t>
            </a:r>
            <a:r>
              <a:rPr lang="en-GB" sz="2000" dirty="0"/>
              <a:t> are produced</a:t>
            </a:r>
          </a:p>
          <a:p>
            <a:pPr marL="285750" indent="-285750">
              <a:buFont typeface="Arial" panose="020B0604020202020204" pitchFamily="34" charset="0"/>
              <a:buChar char="•"/>
            </a:pPr>
            <a:endParaRPr lang="en-GB" dirty="0"/>
          </a:p>
        </p:txBody>
      </p:sp>
      <p:sp>
        <p:nvSpPr>
          <p:cNvPr id="9" name="Right Arrow 8"/>
          <p:cNvSpPr/>
          <p:nvPr/>
        </p:nvSpPr>
        <p:spPr>
          <a:xfrm rot="17973639">
            <a:off x="3417834" y="4664141"/>
            <a:ext cx="459922" cy="20848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01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1792015"/>
            <a:ext cx="3742607" cy="5039703"/>
          </a:xfrm>
          <a:prstGeom prst="rect">
            <a:avLst/>
          </a:prstGeom>
        </p:spPr>
      </p:pic>
      <p:sp>
        <p:nvSpPr>
          <p:cNvPr id="6" name="Rectangle 5"/>
          <p:cNvSpPr/>
          <p:nvPr/>
        </p:nvSpPr>
        <p:spPr>
          <a:xfrm>
            <a:off x="5811567" y="2492896"/>
            <a:ext cx="2916832" cy="2954655"/>
          </a:xfrm>
          <a:prstGeom prst="rect">
            <a:avLst/>
          </a:prstGeom>
        </p:spPr>
        <p:txBody>
          <a:bodyPr wrap="square">
            <a:spAutoFit/>
          </a:bodyPr>
          <a:lstStyle/>
          <a:p>
            <a:r>
              <a:rPr lang="en-GB" sz="2800" b="1" dirty="0"/>
              <a:t>Temperature and burial depth determine whether you get oil or gas and how much is formed.</a:t>
            </a:r>
          </a:p>
          <a:p>
            <a:pPr marL="285750" indent="-285750">
              <a:buFont typeface="Arial" panose="020B0604020202020204" pitchFamily="34" charset="0"/>
              <a:buChar char="•"/>
            </a:pPr>
            <a:endParaRPr lang="en-GB"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77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202" y="1222258"/>
            <a:ext cx="6224006" cy="5401606"/>
          </a:xfrm>
          <a:prstGeom prst="rect">
            <a:avLst/>
          </a:prstGeom>
        </p:spPr>
      </p:pic>
      <p:sp>
        <p:nvSpPr>
          <p:cNvPr id="6" name="TextBox 5"/>
          <p:cNvSpPr txBox="1"/>
          <p:nvPr/>
        </p:nvSpPr>
        <p:spPr>
          <a:xfrm>
            <a:off x="2795246" y="2060848"/>
            <a:ext cx="1152128" cy="400110"/>
          </a:xfrm>
          <a:prstGeom prst="rect">
            <a:avLst/>
          </a:prstGeom>
          <a:noFill/>
        </p:spPr>
        <p:txBody>
          <a:bodyPr wrap="square" rtlCol="0">
            <a:spAutoFit/>
          </a:bodyPr>
          <a:lstStyle/>
          <a:p>
            <a:r>
              <a:rPr lang="en-GB" sz="2000" b="1" dirty="0"/>
              <a:t>Oil rig</a:t>
            </a:r>
          </a:p>
        </p:txBody>
      </p:sp>
      <p:sp>
        <p:nvSpPr>
          <p:cNvPr id="7" name="TextBox 6"/>
          <p:cNvSpPr txBox="1"/>
          <p:nvPr/>
        </p:nvSpPr>
        <p:spPr>
          <a:xfrm>
            <a:off x="2150550" y="2988478"/>
            <a:ext cx="1152128" cy="400110"/>
          </a:xfrm>
          <a:prstGeom prst="rect">
            <a:avLst/>
          </a:prstGeom>
          <a:noFill/>
        </p:spPr>
        <p:txBody>
          <a:bodyPr wrap="square" rtlCol="0">
            <a:spAutoFit/>
          </a:bodyPr>
          <a:lstStyle/>
          <a:p>
            <a:r>
              <a:rPr lang="en-GB" sz="2000" b="1" dirty="0"/>
              <a:t>Drill</a:t>
            </a:r>
          </a:p>
        </p:txBody>
      </p:sp>
      <p:sp>
        <p:nvSpPr>
          <p:cNvPr id="9" name="TextBox 8"/>
          <p:cNvSpPr txBox="1"/>
          <p:nvPr/>
        </p:nvSpPr>
        <p:spPr>
          <a:xfrm>
            <a:off x="6444208" y="1616076"/>
            <a:ext cx="2520280" cy="5016758"/>
          </a:xfrm>
          <a:prstGeom prst="rect">
            <a:avLst/>
          </a:prstGeom>
          <a:noFill/>
        </p:spPr>
        <p:txBody>
          <a:bodyPr wrap="square" rtlCol="0">
            <a:spAutoFit/>
          </a:bodyPr>
          <a:lstStyle/>
          <a:p>
            <a:pPr marL="285750" indent="-285750">
              <a:buFont typeface="Arial" panose="020B0604020202020204" pitchFamily="34" charset="0"/>
              <a:buChar char="•"/>
            </a:pPr>
            <a:r>
              <a:rPr lang="en-GB" sz="2000" dirty="0"/>
              <a:t>Oil and gas </a:t>
            </a:r>
            <a:r>
              <a:rPr lang="en-GB" sz="2000" b="1" dirty="0">
                <a:solidFill>
                  <a:srgbClr val="D35241"/>
                </a:solidFill>
              </a:rPr>
              <a:t>migrate</a:t>
            </a:r>
            <a:r>
              <a:rPr lang="en-GB" sz="2000" dirty="0"/>
              <a:t> upwards form the </a:t>
            </a:r>
            <a:r>
              <a:rPr lang="en-GB" sz="2000" b="1" dirty="0">
                <a:solidFill>
                  <a:srgbClr val="D35241"/>
                </a:solidFill>
              </a:rPr>
              <a:t>source rock </a:t>
            </a:r>
            <a:r>
              <a:rPr lang="en-GB" sz="2000" dirty="0"/>
              <a:t>into </a:t>
            </a:r>
            <a:r>
              <a:rPr lang="en-GB" sz="2000" b="1" dirty="0">
                <a:solidFill>
                  <a:srgbClr val="D35241"/>
                </a:solidFill>
              </a:rPr>
              <a:t>reservoir rocks </a:t>
            </a:r>
            <a:r>
              <a:rPr lang="en-GB" sz="2000" dirty="0"/>
              <a:t>capped by </a:t>
            </a:r>
            <a:r>
              <a:rPr lang="en-GB" sz="2000" b="1" dirty="0">
                <a:solidFill>
                  <a:srgbClr val="D35241"/>
                </a:solidFill>
              </a:rPr>
              <a:t>impermeable seals</a:t>
            </a:r>
          </a:p>
          <a:p>
            <a:pPr marL="285750" indent="-285750">
              <a:buFont typeface="Arial" panose="020B0604020202020204" pitchFamily="34" charset="0"/>
              <a:buChar char="•"/>
            </a:pPr>
            <a:r>
              <a:rPr lang="en-GB" sz="2000" dirty="0"/>
              <a:t>Can sometimes migrate all the way to the surface e.g. La Brae </a:t>
            </a:r>
            <a:r>
              <a:rPr lang="en-GB" sz="2000" dirty="0" err="1"/>
              <a:t>tarpits</a:t>
            </a:r>
            <a:endParaRPr lang="en-GB" sz="2000" dirty="0"/>
          </a:p>
          <a:p>
            <a:pPr marL="285750" indent="-285750">
              <a:buFont typeface="Arial" panose="020B0604020202020204" pitchFamily="34" charset="0"/>
              <a:buChar char="•"/>
            </a:pPr>
            <a:r>
              <a:rPr lang="en-GB" sz="2000" dirty="0"/>
              <a:t>Trapped deposits are </a:t>
            </a:r>
            <a:r>
              <a:rPr lang="en-GB" sz="2000" b="1" dirty="0">
                <a:solidFill>
                  <a:srgbClr val="D35241"/>
                </a:solidFill>
              </a:rPr>
              <a:t>drilled</a:t>
            </a:r>
            <a:r>
              <a:rPr lang="en-GB" sz="2000" dirty="0"/>
              <a:t> to release oil and gas</a:t>
            </a:r>
          </a:p>
          <a:p>
            <a:pPr marL="285750" indent="-285750">
              <a:buFont typeface="Arial" panose="020B0604020202020204" pitchFamily="34" charset="0"/>
              <a:buChar char="•"/>
            </a:pPr>
            <a:r>
              <a:rPr lang="en-GB" sz="2000" b="1" dirty="0">
                <a:solidFill>
                  <a:srgbClr val="D35241"/>
                </a:solidFill>
              </a:rPr>
              <a:t>Hydraulic fracking </a:t>
            </a:r>
            <a:r>
              <a:rPr lang="en-GB" sz="2000" dirty="0"/>
              <a:t>can also be used to extract gas</a:t>
            </a:r>
          </a:p>
        </p:txBody>
      </p:sp>
      <p:sp>
        <p:nvSpPr>
          <p:cNvPr id="10" name="TextBox 9"/>
          <p:cNvSpPr txBox="1"/>
          <p:nvPr/>
        </p:nvSpPr>
        <p:spPr>
          <a:xfrm>
            <a:off x="1547664" y="5445224"/>
            <a:ext cx="1727598" cy="830997"/>
          </a:xfrm>
          <a:prstGeom prst="rect">
            <a:avLst/>
          </a:prstGeom>
          <a:noFill/>
        </p:spPr>
        <p:txBody>
          <a:bodyPr wrap="square" rtlCol="0">
            <a:spAutoFit/>
          </a:bodyPr>
          <a:lstStyle/>
          <a:p>
            <a:pPr algn="ctr"/>
            <a:r>
              <a:rPr lang="en-GB" sz="2400" b="1" dirty="0"/>
              <a:t>Oil rich source rock</a:t>
            </a:r>
          </a:p>
        </p:txBody>
      </p:sp>
      <p:sp>
        <p:nvSpPr>
          <p:cNvPr id="13" name="TextBox 12"/>
          <p:cNvSpPr txBox="1"/>
          <p:nvPr/>
        </p:nvSpPr>
        <p:spPr>
          <a:xfrm>
            <a:off x="2185792" y="3645024"/>
            <a:ext cx="3216914" cy="400110"/>
          </a:xfrm>
          <a:prstGeom prst="rect">
            <a:avLst/>
          </a:prstGeom>
          <a:noFill/>
        </p:spPr>
        <p:txBody>
          <a:bodyPr wrap="square" rtlCol="0">
            <a:spAutoFit/>
          </a:bodyPr>
          <a:lstStyle/>
          <a:p>
            <a:r>
              <a:rPr lang="en-GB" sz="2000" b="1" dirty="0"/>
              <a:t>Impermeable seal rock</a:t>
            </a:r>
          </a:p>
        </p:txBody>
      </p:sp>
      <p:sp>
        <p:nvSpPr>
          <p:cNvPr id="14" name="TextBox 13"/>
          <p:cNvSpPr txBox="1"/>
          <p:nvPr/>
        </p:nvSpPr>
        <p:spPr>
          <a:xfrm>
            <a:off x="1547664" y="4085640"/>
            <a:ext cx="720080" cy="523220"/>
          </a:xfrm>
          <a:prstGeom prst="rect">
            <a:avLst/>
          </a:prstGeom>
          <a:noFill/>
        </p:spPr>
        <p:txBody>
          <a:bodyPr wrap="square" rtlCol="0">
            <a:spAutoFit/>
          </a:bodyPr>
          <a:lstStyle/>
          <a:p>
            <a:r>
              <a:rPr lang="en-GB" sz="2800" b="1" dirty="0"/>
              <a:t>Oil</a:t>
            </a:r>
          </a:p>
        </p:txBody>
      </p:sp>
      <p:sp>
        <p:nvSpPr>
          <p:cNvPr id="15" name="Right Arrow 14"/>
          <p:cNvSpPr/>
          <p:nvPr/>
        </p:nvSpPr>
        <p:spPr>
          <a:xfrm rot="17973639">
            <a:off x="2885114" y="5615161"/>
            <a:ext cx="343384" cy="170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434208" y="4045134"/>
            <a:ext cx="1968497" cy="400110"/>
          </a:xfrm>
          <a:prstGeom prst="rect">
            <a:avLst/>
          </a:prstGeom>
          <a:noFill/>
        </p:spPr>
        <p:txBody>
          <a:bodyPr wrap="square" rtlCol="0">
            <a:spAutoFit/>
          </a:bodyPr>
          <a:lstStyle/>
          <a:p>
            <a:r>
              <a:rPr lang="en-GB" sz="2000" b="1" dirty="0"/>
              <a:t>Reservoir rock</a:t>
            </a:r>
          </a:p>
        </p:txBody>
      </p:sp>
      <p:sp>
        <p:nvSpPr>
          <p:cNvPr id="17" name="TextBox 16"/>
          <p:cNvSpPr txBox="1"/>
          <p:nvPr/>
        </p:nvSpPr>
        <p:spPr>
          <a:xfrm>
            <a:off x="4826642" y="3068960"/>
            <a:ext cx="1152128" cy="400110"/>
          </a:xfrm>
          <a:prstGeom prst="rect">
            <a:avLst/>
          </a:prstGeom>
          <a:noFill/>
        </p:spPr>
        <p:txBody>
          <a:bodyPr wrap="square" rtlCol="0">
            <a:spAutoFit/>
          </a:bodyPr>
          <a:lstStyle/>
          <a:p>
            <a:r>
              <a:rPr lang="en-GB" sz="2000" b="1" dirty="0"/>
              <a:t>Sea</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83" y="116632"/>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74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7658" y="3041571"/>
            <a:ext cx="8553782" cy="3139321"/>
          </a:xfrm>
          <a:prstGeom prst="rect">
            <a:avLst/>
          </a:prstGeom>
          <a:noFill/>
        </p:spPr>
        <p:txBody>
          <a:bodyPr wrap="square" rtlCol="0">
            <a:spAutoFit/>
          </a:bodyPr>
          <a:lstStyle/>
          <a:p>
            <a:pPr marL="285750" indent="-285750">
              <a:buFont typeface="Arial" panose="020B0604020202020204" pitchFamily="34" charset="0"/>
              <a:buChar char="•"/>
            </a:pPr>
            <a:r>
              <a:rPr lang="en-GB" sz="2200" b="1" dirty="0">
                <a:solidFill>
                  <a:srgbClr val="D35241"/>
                </a:solidFill>
              </a:rPr>
              <a:t>Crude oil </a:t>
            </a:r>
            <a:r>
              <a:rPr lang="en-GB" sz="2200" dirty="0"/>
              <a:t>is </a:t>
            </a:r>
            <a:r>
              <a:rPr lang="en-GB" sz="2200" b="1" dirty="0">
                <a:solidFill>
                  <a:srgbClr val="D35241"/>
                </a:solidFill>
              </a:rPr>
              <a:t>refined</a:t>
            </a:r>
            <a:r>
              <a:rPr lang="en-GB" sz="2200" dirty="0"/>
              <a:t> by </a:t>
            </a:r>
            <a:r>
              <a:rPr lang="en-GB" sz="2200" b="1" dirty="0">
                <a:solidFill>
                  <a:srgbClr val="D35241"/>
                </a:solidFill>
              </a:rPr>
              <a:t>fractional distillation </a:t>
            </a:r>
            <a:r>
              <a:rPr lang="en-GB" sz="2200" dirty="0"/>
              <a:t>into kerosene, petrol, diesel etc. before it is used as a fuel. </a:t>
            </a:r>
          </a:p>
          <a:p>
            <a:pPr marL="285750" indent="-285750">
              <a:buFont typeface="Arial" panose="020B0604020202020204" pitchFamily="34" charset="0"/>
              <a:buChar char="•"/>
            </a:pPr>
            <a:r>
              <a:rPr lang="en-US" sz="2200" dirty="0"/>
              <a:t>Relatively</a:t>
            </a:r>
            <a:r>
              <a:rPr lang="en-US" sz="2200" b="1" dirty="0">
                <a:solidFill>
                  <a:srgbClr val="D35241"/>
                </a:solidFill>
              </a:rPr>
              <a:t> inexpensive </a:t>
            </a:r>
            <a:r>
              <a:rPr lang="en-US" sz="2200" dirty="0"/>
              <a:t>to extract.</a:t>
            </a:r>
          </a:p>
          <a:p>
            <a:pPr marL="285750" indent="-285750">
              <a:buFont typeface="Arial" panose="020B0604020202020204" pitchFamily="34" charset="0"/>
              <a:buChar char="•"/>
            </a:pPr>
            <a:r>
              <a:rPr lang="en-US" sz="2200" b="1" dirty="0">
                <a:solidFill>
                  <a:srgbClr val="D35241"/>
                </a:solidFill>
              </a:rPr>
              <a:t>Reliable </a:t>
            </a:r>
            <a:r>
              <a:rPr lang="en-US" sz="2200" dirty="0"/>
              <a:t>and</a:t>
            </a:r>
            <a:r>
              <a:rPr lang="en-US" sz="2200" b="1" dirty="0">
                <a:solidFill>
                  <a:srgbClr val="D35241"/>
                </a:solidFill>
              </a:rPr>
              <a:t> dependable </a:t>
            </a:r>
            <a:r>
              <a:rPr lang="en-US" sz="2200" dirty="0"/>
              <a:t>source of energy and </a:t>
            </a:r>
            <a:r>
              <a:rPr lang="en-US" sz="2200" b="1" dirty="0">
                <a:solidFill>
                  <a:srgbClr val="D35241"/>
                </a:solidFill>
              </a:rPr>
              <a:t>income </a:t>
            </a:r>
            <a:r>
              <a:rPr lang="en-US" sz="2200" dirty="0"/>
              <a:t>for local community e.g. in Aberdeen, Scotland.</a:t>
            </a:r>
          </a:p>
          <a:p>
            <a:pPr marL="285750" indent="-285750">
              <a:buFont typeface="Arial" panose="020B0604020202020204" pitchFamily="34" charset="0"/>
              <a:buChar char="•"/>
            </a:pPr>
            <a:r>
              <a:rPr lang="en-US" sz="2200" b="1" dirty="0">
                <a:solidFill>
                  <a:srgbClr val="D35241"/>
                </a:solidFill>
              </a:rPr>
              <a:t>Natural gas </a:t>
            </a:r>
            <a:r>
              <a:rPr lang="en-US" sz="2200" dirty="0"/>
              <a:t>can be converted into </a:t>
            </a:r>
            <a:r>
              <a:rPr lang="en-US" sz="2200" b="1" dirty="0">
                <a:solidFill>
                  <a:srgbClr val="D35241"/>
                </a:solidFill>
              </a:rPr>
              <a:t>liquid </a:t>
            </a:r>
            <a:r>
              <a:rPr lang="en-US" sz="2200" dirty="0"/>
              <a:t>form</a:t>
            </a:r>
          </a:p>
          <a:p>
            <a:pPr marL="285750" indent="-285750">
              <a:buFont typeface="Arial" panose="020B0604020202020204" pitchFamily="34" charset="0"/>
              <a:buChar char="•"/>
            </a:pPr>
            <a:r>
              <a:rPr lang="en-US" sz="2200" dirty="0"/>
              <a:t>When oil and gas are burnt they release gas into the atmosphere. </a:t>
            </a:r>
            <a:r>
              <a:rPr lang="en-US" sz="2200" b="1" dirty="0">
                <a:solidFill>
                  <a:srgbClr val="D35241"/>
                </a:solidFill>
              </a:rPr>
              <a:t>carbon dioxide </a:t>
            </a:r>
          </a:p>
          <a:p>
            <a:pPr marL="285750" indent="-285750">
              <a:buFont typeface="Arial" panose="020B0604020202020204" pitchFamily="34" charset="0"/>
              <a:buChar char="•"/>
            </a:pPr>
            <a:r>
              <a:rPr lang="en-US" sz="2200" b="1" dirty="0">
                <a:solidFill>
                  <a:srgbClr val="D35241"/>
                </a:solidFill>
              </a:rPr>
              <a:t>Oil spills </a:t>
            </a:r>
            <a:r>
              <a:rPr lang="en-US" sz="2200" dirty="0"/>
              <a:t>are environmental disasters – e.g. BP Mexico oil spill 2010</a:t>
            </a:r>
          </a:p>
        </p:txBody>
      </p:sp>
      <p:sp>
        <p:nvSpPr>
          <p:cNvPr id="11" name="TextBox 10"/>
          <p:cNvSpPr txBox="1"/>
          <p:nvPr/>
        </p:nvSpPr>
        <p:spPr>
          <a:xfrm>
            <a:off x="543118" y="2454133"/>
            <a:ext cx="1602432" cy="615553"/>
          </a:xfrm>
          <a:prstGeom prst="rect">
            <a:avLst/>
          </a:prstGeom>
          <a:noFill/>
        </p:spPr>
        <p:txBody>
          <a:bodyPr wrap="square" rtlCol="0">
            <a:spAutoFit/>
          </a:bodyPr>
          <a:lstStyle/>
          <a:p>
            <a:r>
              <a:rPr lang="en-GB" sz="2000" b="1" dirty="0"/>
              <a:t>Oil &amp; gas </a:t>
            </a:r>
            <a:endParaRPr lang="en-GB" sz="1400" b="1" dirty="0"/>
          </a:p>
          <a:p>
            <a:endParaRPr lang="en-GB" sz="1400" dirty="0"/>
          </a:p>
        </p:txBody>
      </p:sp>
      <p:sp>
        <p:nvSpPr>
          <p:cNvPr id="12" name="Rectangle 11"/>
          <p:cNvSpPr/>
          <p:nvPr/>
        </p:nvSpPr>
        <p:spPr>
          <a:xfrm>
            <a:off x="4260489" y="2422613"/>
            <a:ext cx="2263104" cy="646331"/>
          </a:xfrm>
          <a:prstGeom prst="rect">
            <a:avLst/>
          </a:prstGeom>
        </p:spPr>
        <p:txBody>
          <a:bodyPr wrap="square">
            <a:spAutoFit/>
          </a:bodyPr>
          <a:lstStyle/>
          <a:p>
            <a:pPr algn="ctr"/>
            <a:r>
              <a:rPr lang="en-GB" b="1" dirty="0">
                <a:sym typeface="Wingdings" panose="05000000000000000000" pitchFamily="2" charset="2"/>
              </a:rPr>
              <a:t>steam propels turbine</a:t>
            </a:r>
            <a:endParaRPr lang="en-GB" b="1" dirty="0"/>
          </a:p>
        </p:txBody>
      </p:sp>
      <p:sp>
        <p:nvSpPr>
          <p:cNvPr id="13" name="Rectangle 12"/>
          <p:cNvSpPr/>
          <p:nvPr/>
        </p:nvSpPr>
        <p:spPr>
          <a:xfrm>
            <a:off x="2297285" y="2422614"/>
            <a:ext cx="1655839" cy="646331"/>
          </a:xfrm>
          <a:prstGeom prst="rect">
            <a:avLst/>
          </a:prstGeom>
        </p:spPr>
        <p:txBody>
          <a:bodyPr wrap="square">
            <a:spAutoFit/>
          </a:bodyPr>
          <a:lstStyle/>
          <a:p>
            <a:pPr algn="ctr"/>
            <a:r>
              <a:rPr lang="en-GB" b="1" dirty="0">
                <a:sym typeface="Wingdings" panose="05000000000000000000" pitchFamily="2" charset="2"/>
              </a:rPr>
              <a:t>burned to heat water </a:t>
            </a:r>
          </a:p>
        </p:txBody>
      </p:sp>
      <p:sp>
        <p:nvSpPr>
          <p:cNvPr id="14" name="TextBox 13"/>
          <p:cNvSpPr txBox="1"/>
          <p:nvPr/>
        </p:nvSpPr>
        <p:spPr>
          <a:xfrm>
            <a:off x="7145149" y="2473622"/>
            <a:ext cx="1676291" cy="400110"/>
          </a:xfrm>
          <a:prstGeom prst="rect">
            <a:avLst/>
          </a:prstGeom>
          <a:noFill/>
        </p:spPr>
        <p:txBody>
          <a:bodyPr wrap="square" rtlCol="0">
            <a:spAutoFit/>
          </a:bodyPr>
          <a:lstStyle/>
          <a:p>
            <a:r>
              <a:rPr lang="en-GB" sz="2000" b="1" dirty="0"/>
              <a:t>Electricity</a:t>
            </a:r>
          </a:p>
        </p:txBody>
      </p:sp>
      <p:sp>
        <p:nvSpPr>
          <p:cNvPr id="15" name="Right Arrow 14"/>
          <p:cNvSpPr/>
          <p:nvPr/>
        </p:nvSpPr>
        <p:spPr>
          <a:xfrm>
            <a:off x="1952835"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3954708" y="2598133"/>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52319" y="1400399"/>
            <a:ext cx="530974" cy="107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454" y="1669368"/>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ight Arrow 19"/>
          <p:cNvSpPr/>
          <p:nvPr/>
        </p:nvSpPr>
        <p:spPr>
          <a:xfrm>
            <a:off x="6504116"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517" y="1418904"/>
            <a:ext cx="632088" cy="1035230"/>
          </a:xfrm>
          <a:prstGeom prst="rect">
            <a:avLst/>
          </a:prstGeom>
        </p:spPr>
      </p:pic>
      <p:pic>
        <p:nvPicPr>
          <p:cNvPr id="2052"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810644" y="1353214"/>
            <a:ext cx="886081" cy="116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3260" y="1100362"/>
            <a:ext cx="1268660" cy="141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696725" y="1751883"/>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ircular Arrow 2"/>
          <p:cNvSpPr/>
          <p:nvPr/>
        </p:nvSpPr>
        <p:spPr>
          <a:xfrm>
            <a:off x="5766395" y="1418903"/>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29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127" y="175568"/>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14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484783"/>
            <a:ext cx="6522233" cy="5256585"/>
          </a:xfrm>
          <a:prstGeom prst="rect">
            <a:avLst/>
          </a:prstGeom>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36" y="188640"/>
            <a:ext cx="860266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40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1340768"/>
            <a:ext cx="6588224" cy="5372787"/>
          </a:xfrm>
          <a:prstGeom prst="rect">
            <a:avLst/>
          </a:prstGeom>
        </p:spPr>
      </p:pic>
      <p:sp>
        <p:nvSpPr>
          <p:cNvPr id="8" name="TextBox 7"/>
          <p:cNvSpPr txBox="1"/>
          <p:nvPr/>
        </p:nvSpPr>
        <p:spPr>
          <a:xfrm>
            <a:off x="6228184" y="1556792"/>
            <a:ext cx="2808312"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a:t>Most of the </a:t>
            </a:r>
            <a:r>
              <a:rPr lang="en-GB" sz="2400" b="1" dirty="0">
                <a:solidFill>
                  <a:srgbClr val="D35241"/>
                </a:solidFill>
              </a:rPr>
              <a:t>coal</a:t>
            </a:r>
            <a:r>
              <a:rPr lang="en-GB" sz="2400" dirty="0"/>
              <a:t> we have on Earth today was formed in the </a:t>
            </a:r>
            <a:r>
              <a:rPr lang="en-GB" sz="2400" b="1" dirty="0">
                <a:solidFill>
                  <a:srgbClr val="D35241"/>
                </a:solidFill>
              </a:rPr>
              <a:t>Carboniferous period </a:t>
            </a:r>
            <a:r>
              <a:rPr lang="en-GB" sz="2400" dirty="0"/>
              <a:t>360 – 299 million years ago</a:t>
            </a:r>
          </a:p>
          <a:p>
            <a:pPr marL="285750" indent="-285750">
              <a:buFont typeface="Arial" panose="020B0604020202020204" pitchFamily="34" charset="0"/>
              <a:buChar char="•"/>
            </a:pPr>
            <a:r>
              <a:rPr lang="en-GB" sz="2400" b="1" dirty="0">
                <a:solidFill>
                  <a:srgbClr val="D35241"/>
                </a:solidFill>
              </a:rPr>
              <a:t>Tropical, swampy climate</a:t>
            </a:r>
          </a:p>
          <a:p>
            <a:pPr marL="285750" indent="-285750">
              <a:buFont typeface="Arial" panose="020B0604020202020204" pitchFamily="34" charset="0"/>
              <a:buChar char="•"/>
            </a:pPr>
            <a:r>
              <a:rPr lang="en-GB" sz="2400" dirty="0"/>
              <a:t>Plants die and over time form layers of squashed plant material </a:t>
            </a:r>
          </a:p>
          <a:p>
            <a:pPr marL="285750" indent="-285750">
              <a:buFont typeface="Arial" panose="020B0604020202020204" pitchFamily="34" charset="0"/>
              <a:buChar char="•"/>
            </a:pPr>
            <a:endParaRPr lang="en-GB" sz="2400" b="1" dirty="0">
              <a:solidFill>
                <a:srgbClr val="D35241"/>
              </a:solidFill>
            </a:endParaRPr>
          </a:p>
        </p:txBody>
      </p:sp>
      <p:sp>
        <p:nvSpPr>
          <p:cNvPr id="5" name="TextBox 4"/>
          <p:cNvSpPr txBox="1"/>
          <p:nvPr/>
        </p:nvSpPr>
        <p:spPr>
          <a:xfrm>
            <a:off x="2339752" y="3336866"/>
            <a:ext cx="2160240" cy="523220"/>
          </a:xfrm>
          <a:prstGeom prst="rect">
            <a:avLst/>
          </a:prstGeom>
          <a:noFill/>
        </p:spPr>
        <p:txBody>
          <a:bodyPr wrap="square" rtlCol="0">
            <a:spAutoFit/>
          </a:bodyPr>
          <a:lstStyle/>
          <a:p>
            <a:r>
              <a:rPr lang="en-GB" sz="2800" b="1" dirty="0">
                <a:solidFill>
                  <a:schemeClr val="bg1"/>
                </a:solidFill>
              </a:rPr>
              <a:t>Swamp</a:t>
            </a:r>
          </a:p>
        </p:txBody>
      </p:sp>
      <p:sp>
        <p:nvSpPr>
          <p:cNvPr id="6" name="TextBox 5"/>
          <p:cNvSpPr txBox="1"/>
          <p:nvPr/>
        </p:nvSpPr>
        <p:spPr>
          <a:xfrm>
            <a:off x="1864441" y="5445224"/>
            <a:ext cx="2682552" cy="523220"/>
          </a:xfrm>
          <a:prstGeom prst="rect">
            <a:avLst/>
          </a:prstGeom>
          <a:noFill/>
        </p:spPr>
        <p:txBody>
          <a:bodyPr wrap="square" rtlCol="0">
            <a:spAutoFit/>
          </a:bodyPr>
          <a:lstStyle/>
          <a:p>
            <a:r>
              <a:rPr lang="en-GB" sz="2800" b="1" dirty="0">
                <a:solidFill>
                  <a:schemeClr val="bg1"/>
                </a:solidFill>
              </a:rPr>
              <a:t>Older rock layers</a:t>
            </a: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135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4784"/>
            <a:ext cx="5980577" cy="5273824"/>
          </a:xfrm>
          <a:prstGeom prst="rect">
            <a:avLst/>
          </a:prstGeom>
        </p:spPr>
      </p:pic>
      <p:sp>
        <p:nvSpPr>
          <p:cNvPr id="4" name="TextBox 3"/>
          <p:cNvSpPr txBox="1"/>
          <p:nvPr/>
        </p:nvSpPr>
        <p:spPr>
          <a:xfrm>
            <a:off x="6155922" y="1649517"/>
            <a:ext cx="2808312" cy="5109091"/>
          </a:xfrm>
          <a:prstGeom prst="rect">
            <a:avLst/>
          </a:prstGeom>
          <a:noFill/>
        </p:spPr>
        <p:txBody>
          <a:bodyPr wrap="square" rtlCol="0">
            <a:spAutoFit/>
          </a:bodyPr>
          <a:lstStyle/>
          <a:p>
            <a:pPr marL="285750" indent="-285750">
              <a:buFont typeface="Arial" panose="020B0604020202020204" pitchFamily="34" charset="0"/>
              <a:buChar char="•"/>
            </a:pPr>
            <a:r>
              <a:rPr lang="en-GB" sz="2800" dirty="0"/>
              <a:t>Squashed </a:t>
            </a:r>
            <a:r>
              <a:rPr lang="en-GB" sz="2800" b="1" dirty="0">
                <a:solidFill>
                  <a:srgbClr val="D35241"/>
                </a:solidFill>
              </a:rPr>
              <a:t>plant material </a:t>
            </a:r>
            <a:r>
              <a:rPr lang="en-GB" sz="2800" dirty="0"/>
              <a:t>accumulates over thousands of years.</a:t>
            </a:r>
          </a:p>
          <a:p>
            <a:pPr marL="285750" indent="-285750">
              <a:buFont typeface="Arial" panose="020B0604020202020204" pitchFamily="34" charset="0"/>
              <a:buChar char="•"/>
            </a:pPr>
            <a:r>
              <a:rPr lang="en-GB" sz="2800" dirty="0"/>
              <a:t>Plant material turns into </a:t>
            </a:r>
            <a:r>
              <a:rPr lang="en-GB" sz="2800" b="1" dirty="0">
                <a:solidFill>
                  <a:srgbClr val="D35241"/>
                </a:solidFill>
              </a:rPr>
              <a:t>peat.</a:t>
            </a:r>
          </a:p>
          <a:p>
            <a:pPr marL="285750" indent="-285750">
              <a:buFont typeface="Arial" panose="020B0604020202020204" pitchFamily="34" charset="0"/>
              <a:buChar char="•"/>
            </a:pPr>
            <a:r>
              <a:rPr lang="en-GB" sz="2800" dirty="0"/>
              <a:t>Peat is used for fuel Ireland, Scotland and Finland</a:t>
            </a:r>
          </a:p>
          <a:p>
            <a:endParaRPr lang="en-GB" dirty="0"/>
          </a:p>
        </p:txBody>
      </p:sp>
      <p:sp>
        <p:nvSpPr>
          <p:cNvPr id="5" name="TextBox 4"/>
          <p:cNvSpPr txBox="1"/>
          <p:nvPr/>
        </p:nvSpPr>
        <p:spPr>
          <a:xfrm>
            <a:off x="2555776" y="3860086"/>
            <a:ext cx="2160240" cy="523220"/>
          </a:xfrm>
          <a:prstGeom prst="rect">
            <a:avLst/>
          </a:prstGeom>
          <a:noFill/>
        </p:spPr>
        <p:txBody>
          <a:bodyPr wrap="square" rtlCol="0">
            <a:spAutoFit/>
          </a:bodyPr>
          <a:lstStyle/>
          <a:p>
            <a:r>
              <a:rPr lang="en-GB" sz="2800" b="1" dirty="0">
                <a:solidFill>
                  <a:schemeClr val="bg1"/>
                </a:solidFill>
              </a:rPr>
              <a:t>Peat</a:t>
            </a: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89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780" y="1988840"/>
            <a:ext cx="7797552" cy="3629000"/>
          </a:xfrm>
          <a:solidFill>
            <a:srgbClr val="2BB8C9"/>
          </a:solidFill>
          <a:ln w="38100">
            <a:solidFill>
              <a:schemeClr val="bg1"/>
            </a:solidFill>
          </a:ln>
          <a:effectLst>
            <a:outerShdw blurRad="50800" dist="38100" dir="2700000" algn="tl" rotWithShape="0">
              <a:prstClr val="black">
                <a:alpha val="40000"/>
              </a:prstClr>
            </a:outerShdw>
          </a:effectLst>
        </p:spPr>
        <p:txBody>
          <a:bodyPr>
            <a:normAutofit/>
          </a:bodyPr>
          <a:lstStyle/>
          <a:p>
            <a:r>
              <a:rPr lang="en-GB" b="1" dirty="0">
                <a:solidFill>
                  <a:schemeClr val="bg1"/>
                </a:solidFill>
              </a:rPr>
              <a:t>Natural resources and energy resources</a:t>
            </a:r>
          </a:p>
          <a:p>
            <a:r>
              <a:rPr lang="en-GB" b="1" dirty="0">
                <a:solidFill>
                  <a:schemeClr val="bg1"/>
                </a:solidFill>
              </a:rPr>
              <a:t>Non-renewable &amp; renewable energy</a:t>
            </a:r>
          </a:p>
          <a:p>
            <a:r>
              <a:rPr lang="en-GB" b="1" dirty="0">
                <a:solidFill>
                  <a:schemeClr val="bg1"/>
                </a:solidFill>
              </a:rPr>
              <a:t>Oil and gas</a:t>
            </a:r>
          </a:p>
          <a:p>
            <a:r>
              <a:rPr lang="en-GB" b="1" dirty="0">
                <a:solidFill>
                  <a:schemeClr val="bg1"/>
                </a:solidFill>
              </a:rPr>
              <a:t>Coal</a:t>
            </a:r>
          </a:p>
          <a:p>
            <a:r>
              <a:rPr lang="en-GB" b="1" dirty="0">
                <a:solidFill>
                  <a:schemeClr val="bg1"/>
                </a:solidFill>
              </a:rPr>
              <a:t>Nuclear power</a:t>
            </a:r>
          </a:p>
          <a:p>
            <a:r>
              <a:rPr lang="en-GB" b="1" dirty="0">
                <a:solidFill>
                  <a:schemeClr val="bg1"/>
                </a:solidFill>
              </a:rPr>
              <a:t>Unconventional fossil fuels</a:t>
            </a:r>
          </a:p>
          <a:p>
            <a:endParaRPr lang="en-GB" dirty="0"/>
          </a:p>
          <a:p>
            <a:endParaRPr lang="en-GB" dirty="0"/>
          </a:p>
          <a:p>
            <a:endParaRPr lang="en-GB" dirty="0"/>
          </a:p>
          <a:p>
            <a:endParaRPr lang="en-GB" dirty="0"/>
          </a:p>
          <a:p>
            <a:endParaRPr lang="en-GB" dirty="0"/>
          </a:p>
          <a:p>
            <a:endParaRPr lang="en-GB" dirty="0"/>
          </a:p>
        </p:txBody>
      </p:sp>
      <p:sp>
        <p:nvSpPr>
          <p:cNvPr id="4" name="Content Placeholder 2"/>
          <p:cNvSpPr txBox="1">
            <a:spLocks/>
          </p:cNvSpPr>
          <p:nvPr/>
        </p:nvSpPr>
        <p:spPr>
          <a:xfrm>
            <a:off x="467544" y="5877272"/>
            <a:ext cx="7848872" cy="864096"/>
          </a:xfrm>
          <a:prstGeom prst="rect">
            <a:avLst/>
          </a:prstGeom>
          <a:solidFill>
            <a:srgbClr val="D3524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solidFill>
                  <a:schemeClr val="bg1"/>
                </a:solidFill>
              </a:rPr>
              <a:t>‘Energy resources - renewables’ presentation follows on from this on and covers </a:t>
            </a:r>
            <a:r>
              <a:rPr lang="en-GB" sz="2400" u="sng" dirty="0">
                <a:solidFill>
                  <a:schemeClr val="bg1"/>
                </a:solidFill>
              </a:rPr>
              <a:t>renewable energy</a:t>
            </a:r>
          </a:p>
          <a:p>
            <a:endParaRPr lang="en-GB" sz="2800" dirty="0"/>
          </a:p>
          <a:p>
            <a:endParaRPr lang="en-GB" sz="2800" dirty="0"/>
          </a:p>
          <a:p>
            <a:endParaRPr lang="en-GB" sz="2800" dirty="0"/>
          </a:p>
          <a:p>
            <a:endParaRPr lang="en-GB" sz="2800" dirty="0"/>
          </a:p>
          <a:p>
            <a:endParaRPr lang="en-GB" sz="2800" dirty="0"/>
          </a:p>
          <a:p>
            <a:endParaRPr lang="en-GB"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3277"/>
            <a:ext cx="8755063"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10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268760"/>
            <a:ext cx="5878808" cy="5445984"/>
          </a:xfrm>
          <a:prstGeom prst="rect">
            <a:avLst/>
          </a:prstGeom>
        </p:spPr>
      </p:pic>
      <p:sp>
        <p:nvSpPr>
          <p:cNvPr id="4" name="TextBox 3"/>
          <p:cNvSpPr txBox="1"/>
          <p:nvPr/>
        </p:nvSpPr>
        <p:spPr>
          <a:xfrm>
            <a:off x="6021010" y="2204864"/>
            <a:ext cx="2978176"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Peat is buried by layers of sediment and subjected to increased </a:t>
            </a:r>
            <a:r>
              <a:rPr lang="en-GB" sz="2400" b="1" dirty="0">
                <a:solidFill>
                  <a:srgbClr val="D35241"/>
                </a:solidFill>
              </a:rPr>
              <a:t>heat</a:t>
            </a:r>
            <a:r>
              <a:rPr lang="en-GB" sz="2400" dirty="0"/>
              <a:t> and </a:t>
            </a:r>
            <a:r>
              <a:rPr lang="en-GB" sz="2400" b="1" dirty="0">
                <a:solidFill>
                  <a:srgbClr val="D35241"/>
                </a:solidFill>
              </a:rPr>
              <a:t>pressure</a:t>
            </a:r>
          </a:p>
          <a:p>
            <a:pPr marL="285750" indent="-285750">
              <a:buFont typeface="Arial" panose="020B0604020202020204" pitchFamily="34" charset="0"/>
              <a:buChar char="•"/>
            </a:pPr>
            <a:r>
              <a:rPr lang="en-GB" sz="2400" b="1" dirty="0"/>
              <a:t>‘</a:t>
            </a:r>
            <a:r>
              <a:rPr lang="en-GB" sz="2400" dirty="0"/>
              <a:t>Cooked’ into </a:t>
            </a:r>
            <a:r>
              <a:rPr lang="en-GB" sz="2400" b="1" dirty="0">
                <a:solidFill>
                  <a:srgbClr val="D35241"/>
                </a:solidFill>
              </a:rPr>
              <a:t>coal</a:t>
            </a:r>
          </a:p>
          <a:p>
            <a:pPr marL="285750" indent="-285750">
              <a:buFont typeface="Arial" panose="020B0604020202020204" pitchFamily="34" charset="0"/>
              <a:buChar char="•"/>
            </a:pPr>
            <a:r>
              <a:rPr lang="en-GB" sz="2400" dirty="0"/>
              <a:t>The type of coal you get depends on how long it was buried, how deep and how hot it got. </a:t>
            </a:r>
          </a:p>
        </p:txBody>
      </p:sp>
      <p:sp>
        <p:nvSpPr>
          <p:cNvPr id="5" name="TextBox 4"/>
          <p:cNvSpPr txBox="1"/>
          <p:nvPr/>
        </p:nvSpPr>
        <p:spPr>
          <a:xfrm>
            <a:off x="2411760" y="4869160"/>
            <a:ext cx="2160240" cy="523220"/>
          </a:xfrm>
          <a:prstGeom prst="rect">
            <a:avLst/>
          </a:prstGeom>
          <a:noFill/>
        </p:spPr>
        <p:txBody>
          <a:bodyPr wrap="square" rtlCol="0">
            <a:spAutoFit/>
          </a:bodyPr>
          <a:lstStyle/>
          <a:p>
            <a:r>
              <a:rPr lang="en-GB" sz="2800" b="1" dirty="0">
                <a:solidFill>
                  <a:schemeClr val="bg1"/>
                </a:solidFill>
              </a:rPr>
              <a:t>Coal seam</a:t>
            </a:r>
          </a:p>
        </p:txBody>
      </p:sp>
      <p:sp>
        <p:nvSpPr>
          <p:cNvPr id="6" name="TextBox 5"/>
          <p:cNvSpPr txBox="1"/>
          <p:nvPr/>
        </p:nvSpPr>
        <p:spPr>
          <a:xfrm>
            <a:off x="1979712" y="6098238"/>
            <a:ext cx="3168352" cy="523220"/>
          </a:xfrm>
          <a:prstGeom prst="rect">
            <a:avLst/>
          </a:prstGeom>
          <a:noFill/>
        </p:spPr>
        <p:txBody>
          <a:bodyPr wrap="square" rtlCol="0">
            <a:spAutoFit/>
          </a:bodyPr>
          <a:lstStyle/>
          <a:p>
            <a:r>
              <a:rPr lang="en-GB" sz="2800" b="1" dirty="0">
                <a:solidFill>
                  <a:schemeClr val="bg1"/>
                </a:solidFill>
              </a:rPr>
              <a:t>Older rock layers</a:t>
            </a:r>
          </a:p>
        </p:txBody>
      </p:sp>
      <p:sp>
        <p:nvSpPr>
          <p:cNvPr id="7" name="TextBox 6"/>
          <p:cNvSpPr txBox="1"/>
          <p:nvPr/>
        </p:nvSpPr>
        <p:spPr>
          <a:xfrm>
            <a:off x="1763688" y="3485137"/>
            <a:ext cx="3168352" cy="523220"/>
          </a:xfrm>
          <a:prstGeom prst="rect">
            <a:avLst/>
          </a:prstGeom>
          <a:noFill/>
        </p:spPr>
        <p:txBody>
          <a:bodyPr wrap="square" rtlCol="0">
            <a:spAutoFit/>
          </a:bodyPr>
          <a:lstStyle/>
          <a:p>
            <a:r>
              <a:rPr lang="en-GB" sz="2800" b="1" dirty="0">
                <a:solidFill>
                  <a:schemeClr val="bg1"/>
                </a:solidFill>
              </a:rPr>
              <a:t>Younger rock layers</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898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C1C67C-693F-4A80-B649-06FF636EAB6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736" y="1823729"/>
            <a:ext cx="3109689" cy="4896544"/>
          </a:xfrm>
        </p:spPr>
      </p:pic>
      <p:pic>
        <p:nvPicPr>
          <p:cNvPr id="7" name="Picture 6">
            <a:extLst>
              <a:ext uri="{FF2B5EF4-FFF2-40B4-BE49-F238E27FC236}">
                <a16:creationId xmlns:a16="http://schemas.microsoft.com/office/drawing/2014/main" id="{B399279B-9A71-42E7-B059-9F3BD82A2682}"/>
              </a:ext>
            </a:extLst>
          </p:cNvPr>
          <p:cNvPicPr>
            <a:picLocks noChangeAspect="1"/>
          </p:cNvPicPr>
          <p:nvPr/>
        </p:nvPicPr>
        <p:blipFill rotWithShape="1">
          <a:blip r:embed="rId4"/>
          <a:srcRect l="8980" t="16180" r="6653" b="35369"/>
          <a:stretch/>
        </p:blipFill>
        <p:spPr>
          <a:xfrm>
            <a:off x="467545" y="404664"/>
            <a:ext cx="4392488" cy="862527"/>
          </a:xfrm>
          <a:prstGeom prst="rect">
            <a:avLst/>
          </a:prstGeom>
        </p:spPr>
      </p:pic>
      <p:sp>
        <p:nvSpPr>
          <p:cNvPr id="8" name="TextBox 7">
            <a:extLst>
              <a:ext uri="{FF2B5EF4-FFF2-40B4-BE49-F238E27FC236}">
                <a16:creationId xmlns:a16="http://schemas.microsoft.com/office/drawing/2014/main" id="{B326A729-0E68-4A74-A10B-40820AE4532B}"/>
              </a:ext>
            </a:extLst>
          </p:cNvPr>
          <p:cNvSpPr txBox="1"/>
          <p:nvPr/>
        </p:nvSpPr>
        <p:spPr>
          <a:xfrm>
            <a:off x="5839873" y="1644521"/>
            <a:ext cx="2883361" cy="3046988"/>
          </a:xfrm>
          <a:prstGeom prst="rect">
            <a:avLst/>
          </a:prstGeom>
          <a:noFill/>
        </p:spPr>
        <p:txBody>
          <a:bodyPr wrap="square" rtlCol="0">
            <a:spAutoFit/>
          </a:bodyPr>
          <a:lstStyle/>
          <a:p>
            <a:r>
              <a:rPr lang="en-US" sz="2400" dirty="0"/>
              <a:t>The hotter the </a:t>
            </a:r>
            <a:r>
              <a:rPr lang="en-US" sz="2400" b="1" dirty="0">
                <a:solidFill>
                  <a:srgbClr val="D35241"/>
                </a:solidFill>
              </a:rPr>
              <a:t>temperature</a:t>
            </a:r>
            <a:r>
              <a:rPr lang="en-US" sz="2400" dirty="0"/>
              <a:t>, the </a:t>
            </a:r>
            <a:r>
              <a:rPr lang="en-US" sz="2400" b="1" dirty="0">
                <a:solidFill>
                  <a:srgbClr val="D35241"/>
                </a:solidFill>
              </a:rPr>
              <a:t>deeper</a:t>
            </a:r>
            <a:r>
              <a:rPr lang="en-US" sz="2400" dirty="0"/>
              <a:t> the coal is buried, and the longer the amount of </a:t>
            </a:r>
            <a:r>
              <a:rPr lang="en-US" sz="2400" b="1" dirty="0">
                <a:solidFill>
                  <a:srgbClr val="D35241"/>
                </a:solidFill>
              </a:rPr>
              <a:t>time</a:t>
            </a:r>
            <a:r>
              <a:rPr lang="en-US" sz="2400" dirty="0"/>
              <a:t> the coal is buried, the more </a:t>
            </a:r>
            <a:r>
              <a:rPr lang="en-US" sz="2400" b="1" dirty="0">
                <a:solidFill>
                  <a:srgbClr val="D35241"/>
                </a:solidFill>
              </a:rPr>
              <a:t>efficient</a:t>
            </a:r>
            <a:r>
              <a:rPr lang="en-US" sz="2400" dirty="0"/>
              <a:t> coal you get.</a:t>
            </a:r>
            <a:endParaRPr lang="en-GB" sz="2400" dirty="0"/>
          </a:p>
        </p:txBody>
      </p:sp>
      <p:sp>
        <p:nvSpPr>
          <p:cNvPr id="9" name="TextBox 8">
            <a:extLst>
              <a:ext uri="{FF2B5EF4-FFF2-40B4-BE49-F238E27FC236}">
                <a16:creationId xmlns:a16="http://schemas.microsoft.com/office/drawing/2014/main" id="{489F0A71-F5CC-4108-BE1D-A7D2B2DBC663}"/>
              </a:ext>
            </a:extLst>
          </p:cNvPr>
          <p:cNvSpPr txBox="1"/>
          <p:nvPr/>
        </p:nvSpPr>
        <p:spPr>
          <a:xfrm>
            <a:off x="4338584" y="1622977"/>
            <a:ext cx="801124" cy="461665"/>
          </a:xfrm>
          <a:prstGeom prst="rect">
            <a:avLst/>
          </a:prstGeom>
          <a:noFill/>
        </p:spPr>
        <p:txBody>
          <a:bodyPr wrap="square" rtlCol="0">
            <a:spAutoFit/>
          </a:bodyPr>
          <a:lstStyle/>
          <a:p>
            <a:r>
              <a:rPr lang="en-US" sz="2400" b="1" dirty="0"/>
              <a:t>Peat</a:t>
            </a:r>
            <a:endParaRPr lang="en-GB" sz="2400" b="1" dirty="0"/>
          </a:p>
        </p:txBody>
      </p:sp>
      <p:sp>
        <p:nvSpPr>
          <p:cNvPr id="10" name="TextBox 9">
            <a:extLst>
              <a:ext uri="{FF2B5EF4-FFF2-40B4-BE49-F238E27FC236}">
                <a16:creationId xmlns:a16="http://schemas.microsoft.com/office/drawing/2014/main" id="{598900CE-6FD0-47F2-8567-19A6CECE6B3C}"/>
              </a:ext>
            </a:extLst>
          </p:cNvPr>
          <p:cNvSpPr txBox="1"/>
          <p:nvPr/>
        </p:nvSpPr>
        <p:spPr>
          <a:xfrm>
            <a:off x="4270855" y="2896744"/>
            <a:ext cx="1116346" cy="461665"/>
          </a:xfrm>
          <a:prstGeom prst="rect">
            <a:avLst/>
          </a:prstGeom>
          <a:noFill/>
        </p:spPr>
        <p:txBody>
          <a:bodyPr wrap="square" rtlCol="0">
            <a:spAutoFit/>
          </a:bodyPr>
          <a:lstStyle/>
          <a:p>
            <a:r>
              <a:rPr lang="en-US" sz="2400" b="1" dirty="0"/>
              <a:t>Lignite</a:t>
            </a:r>
            <a:endParaRPr lang="en-GB" sz="2400" b="1" dirty="0"/>
          </a:p>
        </p:txBody>
      </p:sp>
      <p:sp>
        <p:nvSpPr>
          <p:cNvPr id="11" name="TextBox 10">
            <a:extLst>
              <a:ext uri="{FF2B5EF4-FFF2-40B4-BE49-F238E27FC236}">
                <a16:creationId xmlns:a16="http://schemas.microsoft.com/office/drawing/2014/main" id="{54C502EE-47AC-4013-98F7-FDADA0294DDB}"/>
              </a:ext>
            </a:extLst>
          </p:cNvPr>
          <p:cNvSpPr txBox="1"/>
          <p:nvPr/>
        </p:nvSpPr>
        <p:spPr>
          <a:xfrm>
            <a:off x="3883504" y="3914947"/>
            <a:ext cx="1797133" cy="830997"/>
          </a:xfrm>
          <a:prstGeom prst="rect">
            <a:avLst/>
          </a:prstGeom>
          <a:noFill/>
        </p:spPr>
        <p:txBody>
          <a:bodyPr wrap="square" rtlCol="0">
            <a:spAutoFit/>
          </a:bodyPr>
          <a:lstStyle/>
          <a:p>
            <a:pPr algn="ctr"/>
            <a:r>
              <a:rPr lang="en-US" sz="2400" b="1" dirty="0"/>
              <a:t>Bituminous coal</a:t>
            </a:r>
            <a:endParaRPr lang="en-GB" sz="2400" b="1" dirty="0"/>
          </a:p>
        </p:txBody>
      </p:sp>
      <p:sp>
        <p:nvSpPr>
          <p:cNvPr id="12" name="TextBox 11">
            <a:extLst>
              <a:ext uri="{FF2B5EF4-FFF2-40B4-BE49-F238E27FC236}">
                <a16:creationId xmlns:a16="http://schemas.microsoft.com/office/drawing/2014/main" id="{ABDC4B96-5416-4279-85E5-3E683E2F2144}"/>
              </a:ext>
            </a:extLst>
          </p:cNvPr>
          <p:cNvSpPr txBox="1"/>
          <p:nvPr/>
        </p:nvSpPr>
        <p:spPr>
          <a:xfrm>
            <a:off x="4129819" y="5502276"/>
            <a:ext cx="1550818" cy="461665"/>
          </a:xfrm>
          <a:prstGeom prst="rect">
            <a:avLst/>
          </a:prstGeom>
          <a:noFill/>
        </p:spPr>
        <p:txBody>
          <a:bodyPr wrap="square" rtlCol="0">
            <a:spAutoFit/>
          </a:bodyPr>
          <a:lstStyle/>
          <a:p>
            <a:pPr algn="ctr"/>
            <a:r>
              <a:rPr lang="en-US" sz="2400" b="1" dirty="0"/>
              <a:t>Anthracite</a:t>
            </a:r>
            <a:endParaRPr lang="en-GB" sz="2400" b="1" dirty="0"/>
          </a:p>
        </p:txBody>
      </p:sp>
    </p:spTree>
    <p:extLst>
      <p:ext uri="{BB962C8B-B14F-4D97-AF65-F5344CB8AC3E}">
        <p14:creationId xmlns:p14="http://schemas.microsoft.com/office/powerpoint/2010/main" val="262942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804" y="2438002"/>
            <a:ext cx="1011007" cy="800219"/>
          </a:xfrm>
          <a:prstGeom prst="rect">
            <a:avLst/>
          </a:prstGeom>
          <a:noFill/>
        </p:spPr>
        <p:txBody>
          <a:bodyPr wrap="square" rtlCol="0">
            <a:spAutoFit/>
          </a:bodyPr>
          <a:lstStyle/>
          <a:p>
            <a:r>
              <a:rPr lang="en-GB" sz="2800" b="1" dirty="0"/>
              <a:t>Coal</a:t>
            </a:r>
            <a:endParaRPr lang="en-GB" b="1" dirty="0"/>
          </a:p>
          <a:p>
            <a:endParaRPr lang="en-GB" dirty="0"/>
          </a:p>
        </p:txBody>
      </p:sp>
      <p:sp>
        <p:nvSpPr>
          <p:cNvPr id="6" name="Rectangle 5"/>
          <p:cNvSpPr/>
          <p:nvPr/>
        </p:nvSpPr>
        <p:spPr>
          <a:xfrm>
            <a:off x="4260489" y="2422613"/>
            <a:ext cx="2263104" cy="830997"/>
          </a:xfrm>
          <a:prstGeom prst="rect">
            <a:avLst/>
          </a:prstGeom>
        </p:spPr>
        <p:txBody>
          <a:bodyPr wrap="square">
            <a:spAutoFit/>
          </a:bodyPr>
          <a:lstStyle/>
          <a:p>
            <a:pPr algn="ctr"/>
            <a:r>
              <a:rPr lang="en-GB" sz="2400" b="1" dirty="0">
                <a:sym typeface="Wingdings" panose="05000000000000000000" pitchFamily="2" charset="2"/>
              </a:rPr>
              <a:t>steam propels turbine</a:t>
            </a:r>
            <a:endParaRPr lang="en-GB" sz="2400" b="1" dirty="0"/>
          </a:p>
        </p:txBody>
      </p:sp>
      <p:sp>
        <p:nvSpPr>
          <p:cNvPr id="7" name="Rectangle 6"/>
          <p:cNvSpPr/>
          <p:nvPr/>
        </p:nvSpPr>
        <p:spPr>
          <a:xfrm>
            <a:off x="2297285" y="2422614"/>
            <a:ext cx="1655839" cy="830997"/>
          </a:xfrm>
          <a:prstGeom prst="rect">
            <a:avLst/>
          </a:prstGeom>
        </p:spPr>
        <p:txBody>
          <a:bodyPr wrap="square">
            <a:spAutoFit/>
          </a:bodyPr>
          <a:lstStyle/>
          <a:p>
            <a:pPr algn="ctr"/>
            <a:r>
              <a:rPr lang="en-GB" sz="2400" b="1" dirty="0">
                <a:sym typeface="Wingdings" panose="05000000000000000000" pitchFamily="2" charset="2"/>
              </a:rPr>
              <a:t>burned to heat water </a:t>
            </a:r>
          </a:p>
        </p:txBody>
      </p:sp>
      <p:sp>
        <p:nvSpPr>
          <p:cNvPr id="8" name="TextBox 7"/>
          <p:cNvSpPr txBox="1"/>
          <p:nvPr/>
        </p:nvSpPr>
        <p:spPr>
          <a:xfrm>
            <a:off x="7145149" y="2473622"/>
            <a:ext cx="1676291" cy="523220"/>
          </a:xfrm>
          <a:prstGeom prst="rect">
            <a:avLst/>
          </a:prstGeom>
          <a:noFill/>
        </p:spPr>
        <p:txBody>
          <a:bodyPr wrap="square" rtlCol="0">
            <a:spAutoFit/>
          </a:bodyPr>
          <a:lstStyle/>
          <a:p>
            <a:r>
              <a:rPr lang="en-GB" sz="2800" b="1" dirty="0"/>
              <a:t>Electricity</a:t>
            </a:r>
          </a:p>
        </p:txBody>
      </p:sp>
      <p:sp>
        <p:nvSpPr>
          <p:cNvPr id="9" name="Right Arrow 8"/>
          <p:cNvSpPr/>
          <p:nvPr/>
        </p:nvSpPr>
        <p:spPr>
          <a:xfrm>
            <a:off x="1952835"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3954708" y="2598133"/>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52319" y="1400399"/>
            <a:ext cx="530974" cy="107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454" y="1669368"/>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6504116"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483253" y="1248202"/>
            <a:ext cx="963971" cy="127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870" y="1746183"/>
            <a:ext cx="1306874" cy="80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0551" y="1053426"/>
            <a:ext cx="942203" cy="1465004"/>
          </a:xfrm>
          <a:prstGeom prst="rect">
            <a:avLst/>
          </a:prstGeom>
        </p:spPr>
      </p:pic>
      <p:sp>
        <p:nvSpPr>
          <p:cNvPr id="20" name="Right Arrow 19"/>
          <p:cNvSpPr/>
          <p:nvPr/>
        </p:nvSpPr>
        <p:spPr>
          <a:xfrm rot="5400000">
            <a:off x="803814" y="3106923"/>
            <a:ext cx="532985" cy="262595"/>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541" y="3482985"/>
            <a:ext cx="942203" cy="1465004"/>
          </a:xfrm>
          <a:prstGeom prst="rect">
            <a:avLst/>
          </a:prstGeom>
        </p:spPr>
      </p:pic>
      <p:sp>
        <p:nvSpPr>
          <p:cNvPr id="22" name="Rectangle 21"/>
          <p:cNvSpPr/>
          <p:nvPr/>
        </p:nvSpPr>
        <p:spPr>
          <a:xfrm>
            <a:off x="80275" y="5022847"/>
            <a:ext cx="2497693" cy="461665"/>
          </a:xfrm>
          <a:prstGeom prst="rect">
            <a:avLst/>
          </a:prstGeom>
        </p:spPr>
        <p:txBody>
          <a:bodyPr wrap="square">
            <a:spAutoFit/>
          </a:bodyPr>
          <a:lstStyle/>
          <a:p>
            <a:pPr algn="ctr"/>
            <a:r>
              <a:rPr lang="en-GB" sz="2400" b="1" dirty="0">
                <a:sym typeface="Wingdings" panose="05000000000000000000" pitchFamily="2" charset="2"/>
              </a:rPr>
              <a:t>burned for heat</a:t>
            </a:r>
          </a:p>
        </p:txBody>
      </p:sp>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392041" y="1708052"/>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411761" y="3452317"/>
            <a:ext cx="6409680" cy="3170099"/>
          </a:xfrm>
          <a:prstGeom prst="rect">
            <a:avLst/>
          </a:prstGeom>
        </p:spPr>
        <p:txBody>
          <a:bodyPr wrap="square">
            <a:spAutoFit/>
          </a:bodyPr>
          <a:lstStyle/>
          <a:p>
            <a:pPr marL="342900" indent="-342900">
              <a:buFont typeface="Arial" panose="020B0604020202020204" pitchFamily="34" charset="0"/>
              <a:buChar char="•"/>
            </a:pPr>
            <a:r>
              <a:rPr lang="en-GB" sz="2400" dirty="0"/>
              <a:t>Coal is </a:t>
            </a:r>
            <a:r>
              <a:rPr lang="en-GB" sz="2400" b="1" dirty="0">
                <a:solidFill>
                  <a:srgbClr val="D35241"/>
                </a:solidFill>
              </a:rPr>
              <a:t>cheap</a:t>
            </a:r>
            <a:r>
              <a:rPr lang="en-GB" sz="2400" dirty="0"/>
              <a:t> and there is </a:t>
            </a:r>
            <a:r>
              <a:rPr lang="en-GB" sz="2400" b="1" dirty="0">
                <a:solidFill>
                  <a:srgbClr val="D35241"/>
                </a:solidFill>
              </a:rPr>
              <a:t>lots of it</a:t>
            </a:r>
            <a:r>
              <a:rPr lang="en-GB" sz="2400" dirty="0"/>
              <a:t>!</a:t>
            </a:r>
          </a:p>
          <a:p>
            <a:pPr marL="342900" indent="-342900">
              <a:buFont typeface="Arial" panose="020B0604020202020204" pitchFamily="34" charset="0"/>
              <a:buChar char="•"/>
            </a:pPr>
            <a:r>
              <a:rPr lang="en-GB" sz="2400" dirty="0"/>
              <a:t>When coal is are burnt it releases </a:t>
            </a:r>
            <a:r>
              <a:rPr lang="en-GB" sz="2400" b="1" dirty="0">
                <a:solidFill>
                  <a:srgbClr val="D35241"/>
                </a:solidFill>
              </a:rPr>
              <a:t>carbon dioxide, sulphur dioxide</a:t>
            </a:r>
            <a:r>
              <a:rPr lang="en-GB" sz="2400" b="1" dirty="0"/>
              <a:t> </a:t>
            </a:r>
            <a:r>
              <a:rPr lang="en-GB" sz="2400" dirty="0"/>
              <a:t>and</a:t>
            </a:r>
            <a:r>
              <a:rPr lang="en-GB" sz="2400" b="1" dirty="0"/>
              <a:t> </a:t>
            </a:r>
            <a:r>
              <a:rPr lang="en-GB" sz="2400" b="1" dirty="0">
                <a:solidFill>
                  <a:srgbClr val="D35241"/>
                </a:solidFill>
              </a:rPr>
              <a:t>nitrogen dioxide</a:t>
            </a:r>
            <a:r>
              <a:rPr lang="en-GB" sz="2400" b="1" dirty="0"/>
              <a:t> </a:t>
            </a:r>
            <a:r>
              <a:rPr lang="en-GB" sz="2400" dirty="0"/>
              <a:t>into the atmosphere contributing to global warming and acid rain</a:t>
            </a:r>
            <a:r>
              <a:rPr lang="en-GB" sz="3200" dirty="0"/>
              <a:t>.</a:t>
            </a:r>
          </a:p>
          <a:p>
            <a:pPr marL="342900" indent="-342900">
              <a:buFont typeface="Arial" panose="020B0604020202020204" pitchFamily="34" charset="0"/>
              <a:buChar char="•"/>
            </a:pPr>
            <a:r>
              <a:rPr lang="en-GB" sz="2400" dirty="0"/>
              <a:t>Coal mining is harmful to the environment and mine workers – toxic dust, cave-ins and explosions.</a:t>
            </a:r>
            <a:endParaRPr lang="en-GB" sz="2000" dirty="0"/>
          </a:p>
        </p:txBody>
      </p:sp>
      <p:sp>
        <p:nvSpPr>
          <p:cNvPr id="23" name="Circular Arrow 22"/>
          <p:cNvSpPr/>
          <p:nvPr/>
        </p:nvSpPr>
        <p:spPr>
          <a:xfrm>
            <a:off x="5441193" y="1423120"/>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2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42808"/>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70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5242" y="1576555"/>
            <a:ext cx="867442" cy="1667824"/>
          </a:xfrm>
          <a:prstGeom prst="rect">
            <a:avLst/>
          </a:prstGeom>
        </p:spPr>
      </p:pic>
      <p:sp>
        <p:nvSpPr>
          <p:cNvPr id="5" name="Rectangle 4"/>
          <p:cNvSpPr/>
          <p:nvPr/>
        </p:nvSpPr>
        <p:spPr>
          <a:xfrm>
            <a:off x="220692" y="3717032"/>
            <a:ext cx="8716749" cy="3046988"/>
          </a:xfrm>
          <a:prstGeom prst="rect">
            <a:avLst/>
          </a:prstGeom>
        </p:spPr>
        <p:txBody>
          <a:bodyPr wrap="square">
            <a:spAutoFit/>
          </a:bodyPr>
          <a:lstStyle/>
          <a:p>
            <a:pPr marL="342900" indent="-342900">
              <a:buFont typeface="Arial" panose="020B0604020202020204" pitchFamily="34" charset="0"/>
              <a:buChar char="•"/>
            </a:pPr>
            <a:r>
              <a:rPr lang="en-GB" sz="2400" b="1" dirty="0">
                <a:solidFill>
                  <a:srgbClr val="D35241"/>
                </a:solidFill>
              </a:rPr>
              <a:t>Uranium</a:t>
            </a:r>
            <a:r>
              <a:rPr lang="en-GB" sz="2400" b="1" dirty="0"/>
              <a:t> </a:t>
            </a:r>
            <a:r>
              <a:rPr lang="en-GB" sz="2400" dirty="0"/>
              <a:t>and </a:t>
            </a:r>
            <a:r>
              <a:rPr lang="en-GB" sz="2400" b="1" dirty="0">
                <a:solidFill>
                  <a:srgbClr val="D35241"/>
                </a:solidFill>
              </a:rPr>
              <a:t>plutonium</a:t>
            </a:r>
            <a:r>
              <a:rPr lang="en-GB" sz="2400" dirty="0"/>
              <a:t> are nuclear fuels – </a:t>
            </a:r>
            <a:r>
              <a:rPr lang="en-GB" sz="2400" b="1" dirty="0">
                <a:solidFill>
                  <a:srgbClr val="D35241"/>
                </a:solidFill>
              </a:rPr>
              <a:t>fission reactions</a:t>
            </a:r>
          </a:p>
          <a:p>
            <a:pPr marL="342900" indent="-342900">
              <a:buFont typeface="Arial" panose="020B0604020202020204" pitchFamily="34" charset="0"/>
              <a:buChar char="•"/>
            </a:pPr>
            <a:r>
              <a:rPr lang="en-GB" sz="2400" dirty="0"/>
              <a:t>Nuclear fuels </a:t>
            </a:r>
            <a:r>
              <a:rPr lang="en-GB" sz="2400" u="sng" dirty="0"/>
              <a:t>do not </a:t>
            </a:r>
            <a:r>
              <a:rPr lang="en-GB" sz="2400" dirty="0"/>
              <a:t>produce harmful greenhouse gases</a:t>
            </a:r>
          </a:p>
          <a:p>
            <a:pPr marL="342900" indent="-342900">
              <a:buFont typeface="Arial" panose="020B0604020202020204" pitchFamily="34" charset="0"/>
              <a:buChar char="•"/>
            </a:pPr>
            <a:r>
              <a:rPr lang="en-GB" sz="2400" dirty="0"/>
              <a:t>Nuclear power is very </a:t>
            </a:r>
            <a:r>
              <a:rPr lang="en-GB" sz="2400" b="1" dirty="0">
                <a:solidFill>
                  <a:srgbClr val="D35241"/>
                </a:solidFill>
              </a:rPr>
              <a:t>efficient</a:t>
            </a:r>
          </a:p>
          <a:p>
            <a:pPr marL="342900" indent="-342900">
              <a:buFont typeface="Arial" panose="020B0604020202020204" pitchFamily="34" charset="0"/>
              <a:buChar char="•"/>
            </a:pPr>
            <a:r>
              <a:rPr lang="en-GB" sz="2400" dirty="0"/>
              <a:t>Produces </a:t>
            </a:r>
            <a:r>
              <a:rPr lang="en-GB" sz="2400" b="1" dirty="0">
                <a:solidFill>
                  <a:srgbClr val="D35241"/>
                </a:solidFill>
              </a:rPr>
              <a:t>radioactive waste </a:t>
            </a:r>
            <a:r>
              <a:rPr lang="en-GB" sz="2400" dirty="0"/>
              <a:t>which is dangerous and has to be sealed in containers and buried for thousands of years.</a:t>
            </a:r>
          </a:p>
          <a:p>
            <a:pPr marL="342900" indent="-342900">
              <a:buFont typeface="Arial" panose="020B0604020202020204" pitchFamily="34" charset="0"/>
              <a:buChar char="•"/>
            </a:pPr>
            <a:r>
              <a:rPr lang="en-GB" sz="2400" dirty="0"/>
              <a:t>Nuclear cores can </a:t>
            </a:r>
            <a:r>
              <a:rPr lang="en-GB" sz="2400" b="1" dirty="0">
                <a:solidFill>
                  <a:srgbClr val="D35241"/>
                </a:solidFill>
              </a:rPr>
              <a:t>melt down </a:t>
            </a:r>
            <a:r>
              <a:rPr lang="en-GB" sz="2400" dirty="0"/>
              <a:t>releasing </a:t>
            </a:r>
            <a:r>
              <a:rPr lang="en-GB" sz="2400" b="1" dirty="0">
                <a:solidFill>
                  <a:srgbClr val="D35241"/>
                </a:solidFill>
              </a:rPr>
              <a:t>harmful radiation </a:t>
            </a:r>
            <a:r>
              <a:rPr lang="en-GB" sz="2400" dirty="0"/>
              <a:t>e.g. Fukushima Daiichi plant in 2011</a:t>
            </a:r>
          </a:p>
          <a:p>
            <a:pPr marL="342900" indent="-342900">
              <a:buFont typeface="Arial" panose="020B0604020202020204" pitchFamily="34" charset="0"/>
              <a:buChar char="•"/>
            </a:pPr>
            <a:r>
              <a:rPr lang="en-GB" sz="2400" dirty="0"/>
              <a:t>Safety is </a:t>
            </a:r>
            <a:r>
              <a:rPr lang="en-GB" sz="2400" b="1" dirty="0">
                <a:solidFill>
                  <a:srgbClr val="D35241"/>
                </a:solidFill>
              </a:rPr>
              <a:t>expensive </a:t>
            </a:r>
          </a:p>
        </p:txBody>
      </p:sp>
      <p:sp>
        <p:nvSpPr>
          <p:cNvPr id="6" name="Rectangle 5"/>
          <p:cNvSpPr/>
          <p:nvPr/>
        </p:nvSpPr>
        <p:spPr>
          <a:xfrm>
            <a:off x="4657594" y="2960912"/>
            <a:ext cx="2263104" cy="830997"/>
          </a:xfrm>
          <a:prstGeom prst="rect">
            <a:avLst/>
          </a:prstGeom>
        </p:spPr>
        <p:txBody>
          <a:bodyPr wrap="square">
            <a:spAutoFit/>
          </a:bodyPr>
          <a:lstStyle/>
          <a:p>
            <a:pPr algn="ctr"/>
            <a:r>
              <a:rPr lang="en-GB" sz="2400" b="1" dirty="0">
                <a:sym typeface="Wingdings" panose="05000000000000000000" pitchFamily="2" charset="2"/>
              </a:rPr>
              <a:t>steam propels turbine</a:t>
            </a:r>
            <a:endParaRPr lang="en-GB" sz="2400" b="1" dirty="0"/>
          </a:p>
        </p:txBody>
      </p:sp>
      <p:sp>
        <p:nvSpPr>
          <p:cNvPr id="7" name="TextBox 6"/>
          <p:cNvSpPr txBox="1"/>
          <p:nvPr/>
        </p:nvSpPr>
        <p:spPr>
          <a:xfrm>
            <a:off x="7261154" y="3184345"/>
            <a:ext cx="1676291" cy="523220"/>
          </a:xfrm>
          <a:prstGeom prst="rect">
            <a:avLst/>
          </a:prstGeom>
          <a:noFill/>
        </p:spPr>
        <p:txBody>
          <a:bodyPr wrap="square" rtlCol="0">
            <a:spAutoFit/>
          </a:bodyPr>
          <a:lstStyle/>
          <a:p>
            <a:r>
              <a:rPr lang="en-GB" sz="2800" b="1" dirty="0"/>
              <a:t>Electricity</a:t>
            </a:r>
          </a:p>
        </p:txBody>
      </p:sp>
      <p:sp>
        <p:nvSpPr>
          <p:cNvPr id="10" name="Right Arrow 9"/>
          <p:cNvSpPr/>
          <p:nvPr/>
        </p:nvSpPr>
        <p:spPr>
          <a:xfrm>
            <a:off x="6898405"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60294">
            <a:off x="4546719" y="1699503"/>
            <a:ext cx="886081" cy="116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507191" y="1843363"/>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150" y="1852006"/>
            <a:ext cx="1217657" cy="126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2424420"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207287" y="3166501"/>
            <a:ext cx="1093460" cy="461665"/>
          </a:xfrm>
          <a:prstGeom prst="rect">
            <a:avLst/>
          </a:prstGeom>
        </p:spPr>
        <p:txBody>
          <a:bodyPr wrap="square">
            <a:spAutoFit/>
          </a:bodyPr>
          <a:lstStyle/>
          <a:p>
            <a:pPr algn="ctr"/>
            <a:r>
              <a:rPr lang="en-GB" sz="2400" b="1" dirty="0">
                <a:sym typeface="Wingdings" panose="05000000000000000000" pitchFamily="2" charset="2"/>
              </a:rPr>
              <a:t>Heat</a:t>
            </a:r>
            <a:endParaRPr lang="en-GB" sz="2400" b="1" dirty="0"/>
          </a:p>
        </p:txBody>
      </p:sp>
      <p:sp>
        <p:nvSpPr>
          <p:cNvPr id="16" name="Rectangle 15"/>
          <p:cNvSpPr/>
          <p:nvPr/>
        </p:nvSpPr>
        <p:spPr>
          <a:xfrm>
            <a:off x="324992" y="3145579"/>
            <a:ext cx="2669631" cy="461665"/>
          </a:xfrm>
          <a:prstGeom prst="rect">
            <a:avLst/>
          </a:prstGeom>
        </p:spPr>
        <p:txBody>
          <a:bodyPr wrap="square">
            <a:spAutoFit/>
          </a:bodyPr>
          <a:lstStyle/>
          <a:p>
            <a:pPr algn="ctr"/>
            <a:r>
              <a:rPr lang="en-GB" sz="2400" b="1" dirty="0">
                <a:sym typeface="Wingdings" panose="05000000000000000000" pitchFamily="2" charset="2"/>
              </a:rPr>
              <a:t>Nuclear reactions</a:t>
            </a:r>
            <a:endParaRPr lang="en-GB" sz="2400" b="1" dirty="0"/>
          </a:p>
        </p:txBody>
      </p:sp>
      <p:sp>
        <p:nvSpPr>
          <p:cNvPr id="17" name="Right Arrow 16"/>
          <p:cNvSpPr/>
          <p:nvPr/>
        </p:nvSpPr>
        <p:spPr>
          <a:xfrm>
            <a:off x="4129856"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430442" y="1777777"/>
            <a:ext cx="585219" cy="134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6076" y="2073148"/>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383" r="-7141"/>
          <a:stretch/>
        </p:blipFill>
        <p:spPr bwMode="auto">
          <a:xfrm flipH="1">
            <a:off x="2994623" y="1775587"/>
            <a:ext cx="1174072" cy="126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ircular Arrow 20"/>
          <p:cNvSpPr/>
          <p:nvPr/>
        </p:nvSpPr>
        <p:spPr>
          <a:xfrm>
            <a:off x="5558441" y="1483323"/>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42"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b="21964"/>
          <a:stretch/>
        </p:blipFill>
        <p:spPr bwMode="auto">
          <a:xfrm>
            <a:off x="-74708" y="-3356"/>
            <a:ext cx="8553450" cy="177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692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16832"/>
            <a:ext cx="4824536" cy="4752528"/>
          </a:xfrm>
        </p:spPr>
        <p:txBody>
          <a:bodyPr>
            <a:normAutofit fontScale="92500" lnSpcReduction="20000"/>
          </a:bodyPr>
          <a:lstStyle/>
          <a:p>
            <a:r>
              <a:rPr lang="en-GB" dirty="0"/>
              <a:t>Nuclear power currently generates </a:t>
            </a:r>
            <a:r>
              <a:rPr lang="en-GB" b="1" dirty="0">
                <a:solidFill>
                  <a:srgbClr val="D35241"/>
                </a:solidFill>
              </a:rPr>
              <a:t>21% total UK electricity </a:t>
            </a:r>
            <a:r>
              <a:rPr lang="en-GB" sz="2400" dirty="0"/>
              <a:t>(2018 Department of Business, Energy &amp; Industrial Strategy)</a:t>
            </a:r>
          </a:p>
          <a:p>
            <a:r>
              <a:rPr lang="en-GB" b="1" dirty="0">
                <a:solidFill>
                  <a:srgbClr val="D35241"/>
                </a:solidFill>
              </a:rPr>
              <a:t>15 operational reactors </a:t>
            </a:r>
            <a:r>
              <a:rPr lang="en-GB" dirty="0"/>
              <a:t>across the UK </a:t>
            </a:r>
            <a:r>
              <a:rPr lang="en-GB" sz="2600" dirty="0"/>
              <a:t>(2018)</a:t>
            </a:r>
          </a:p>
          <a:p>
            <a:r>
              <a:rPr lang="en-GB" b="1" dirty="0" err="1">
                <a:solidFill>
                  <a:srgbClr val="D35241"/>
                </a:solidFill>
              </a:rPr>
              <a:t>Hinkley</a:t>
            </a:r>
            <a:r>
              <a:rPr lang="en-GB" b="1" dirty="0">
                <a:solidFill>
                  <a:srgbClr val="D35241"/>
                </a:solidFill>
              </a:rPr>
              <a:t> Point C</a:t>
            </a:r>
            <a:r>
              <a:rPr lang="en-GB" dirty="0"/>
              <a:t> in Somerset estimated to cost £20.3 billion</a:t>
            </a:r>
          </a:p>
          <a:p>
            <a:r>
              <a:rPr lang="en-GB" dirty="0"/>
              <a:t>Scotland have banned any future nuclear plants</a:t>
            </a:r>
          </a:p>
          <a:p>
            <a:endParaRPr lang="en-GB" dirty="0"/>
          </a:p>
          <a:p>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883" t="12711"/>
          <a:stretch/>
        </p:blipFill>
        <p:spPr>
          <a:xfrm>
            <a:off x="4932040" y="1479908"/>
            <a:ext cx="4066775" cy="5378092"/>
          </a:xfrm>
          <a:prstGeom prst="rect">
            <a:avLst/>
          </a:prstGeom>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43249"/>
            <a:ext cx="8686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36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660E31C-DBAE-4E42-907D-FE7B72EAC808}"/>
              </a:ext>
            </a:extLst>
          </p:cNvPr>
          <p:cNvSpPr/>
          <p:nvPr/>
        </p:nvSpPr>
        <p:spPr>
          <a:xfrm>
            <a:off x="449829" y="2675826"/>
            <a:ext cx="4258816"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1402893D-6DBF-47C6-9334-87C4ADFE3632}"/>
              </a:ext>
            </a:extLst>
          </p:cNvPr>
          <p:cNvSpPr/>
          <p:nvPr/>
        </p:nvSpPr>
        <p:spPr>
          <a:xfrm>
            <a:off x="457200" y="3507572"/>
            <a:ext cx="4258816"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3A7D0483-A7DA-4B2A-AE24-79759F713447}"/>
              </a:ext>
            </a:extLst>
          </p:cNvPr>
          <p:cNvSpPr/>
          <p:nvPr/>
        </p:nvSpPr>
        <p:spPr>
          <a:xfrm>
            <a:off x="473528" y="4375645"/>
            <a:ext cx="6402727"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F679F4B5-0CC6-436C-9A0F-5B7DBC5F2B22}"/>
              </a:ext>
            </a:extLst>
          </p:cNvPr>
          <p:cNvSpPr/>
          <p:nvPr/>
        </p:nvSpPr>
        <p:spPr>
          <a:xfrm>
            <a:off x="473528" y="5145747"/>
            <a:ext cx="4122170"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89473F2A-457C-49A1-89D8-67628C80B765}"/>
              </a:ext>
            </a:extLst>
          </p:cNvPr>
          <p:cNvSpPr/>
          <p:nvPr/>
        </p:nvSpPr>
        <p:spPr>
          <a:xfrm>
            <a:off x="480155" y="5972261"/>
            <a:ext cx="4122170"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37567BCB-641A-4B11-A286-DF3E99D62F2D}"/>
              </a:ext>
            </a:extLst>
          </p:cNvPr>
          <p:cNvSpPr/>
          <p:nvPr/>
        </p:nvSpPr>
        <p:spPr>
          <a:xfrm>
            <a:off x="457200" y="2075114"/>
            <a:ext cx="5770984" cy="489790"/>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3935507-92E3-4164-BE68-3C89A04170FD}"/>
              </a:ext>
            </a:extLst>
          </p:cNvPr>
          <p:cNvSpPr>
            <a:spLocks noGrp="1"/>
          </p:cNvSpPr>
          <p:nvPr>
            <p:ph idx="1"/>
          </p:nvPr>
        </p:nvSpPr>
        <p:spPr>
          <a:xfrm>
            <a:off x="457200" y="2075114"/>
            <a:ext cx="6275040" cy="705814"/>
          </a:xfrm>
        </p:spPr>
        <p:txBody>
          <a:bodyPr>
            <a:normAutofit/>
          </a:bodyPr>
          <a:lstStyle/>
          <a:p>
            <a:pPr marL="0" indent="0">
              <a:spcBef>
                <a:spcPts val="0"/>
              </a:spcBef>
              <a:buNone/>
            </a:pPr>
            <a:r>
              <a:rPr lang="en-GB" sz="2400" dirty="0">
                <a:solidFill>
                  <a:schemeClr val="bg1"/>
                </a:solidFill>
              </a:rPr>
              <a:t>Energy resource formed from ancient plants</a:t>
            </a:r>
          </a:p>
        </p:txBody>
      </p:sp>
      <p:sp>
        <p:nvSpPr>
          <p:cNvPr id="4" name="Content Placeholder 2">
            <a:extLst>
              <a:ext uri="{FF2B5EF4-FFF2-40B4-BE49-F238E27FC236}">
                <a16:creationId xmlns:a16="http://schemas.microsoft.com/office/drawing/2014/main" id="{C9888220-32DB-4062-AAE1-0961409C9887}"/>
              </a:ext>
            </a:extLst>
          </p:cNvPr>
          <p:cNvSpPr txBox="1">
            <a:spLocks/>
          </p:cNvSpPr>
          <p:nvPr/>
        </p:nvSpPr>
        <p:spPr>
          <a:xfrm>
            <a:off x="457200" y="3545201"/>
            <a:ext cx="4258816"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How the different components of crude oil are separated</a:t>
            </a:r>
          </a:p>
        </p:txBody>
      </p:sp>
      <p:sp>
        <p:nvSpPr>
          <p:cNvPr id="5" name="Content Placeholder 2">
            <a:extLst>
              <a:ext uri="{FF2B5EF4-FFF2-40B4-BE49-F238E27FC236}">
                <a16:creationId xmlns:a16="http://schemas.microsoft.com/office/drawing/2014/main" id="{8BAAE4B8-BC4C-407A-B5A4-BFCDC768208A}"/>
              </a:ext>
            </a:extLst>
          </p:cNvPr>
          <p:cNvSpPr txBox="1">
            <a:spLocks/>
          </p:cNvSpPr>
          <p:nvPr/>
        </p:nvSpPr>
        <p:spPr>
          <a:xfrm>
            <a:off x="442459" y="2690836"/>
            <a:ext cx="4122170"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Natural substances required by humans for different needs</a:t>
            </a:r>
          </a:p>
        </p:txBody>
      </p:sp>
      <p:sp>
        <p:nvSpPr>
          <p:cNvPr id="6" name="Content Placeholder 2">
            <a:extLst>
              <a:ext uri="{FF2B5EF4-FFF2-40B4-BE49-F238E27FC236}">
                <a16:creationId xmlns:a16="http://schemas.microsoft.com/office/drawing/2014/main" id="{C8615E2B-64BA-42BB-9A2D-8BE8E3F30D84}"/>
              </a:ext>
            </a:extLst>
          </p:cNvPr>
          <p:cNvSpPr txBox="1">
            <a:spLocks/>
          </p:cNvSpPr>
          <p:nvPr/>
        </p:nvSpPr>
        <p:spPr>
          <a:xfrm>
            <a:off x="442459" y="4366778"/>
            <a:ext cx="6402727"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solidFill>
                  <a:schemeClr val="bg1"/>
                </a:solidFill>
              </a:rPr>
              <a:t>The specific combination of different energy sources a country uses to meet its energy consumption needs</a:t>
            </a:r>
            <a:endParaRPr lang="en-GB" sz="2400" dirty="0">
              <a:solidFill>
                <a:schemeClr val="bg1"/>
              </a:solidFill>
            </a:endParaRPr>
          </a:p>
        </p:txBody>
      </p:sp>
      <p:sp>
        <p:nvSpPr>
          <p:cNvPr id="7" name="Content Placeholder 2">
            <a:extLst>
              <a:ext uri="{FF2B5EF4-FFF2-40B4-BE49-F238E27FC236}">
                <a16:creationId xmlns:a16="http://schemas.microsoft.com/office/drawing/2014/main" id="{AC3F070A-1710-4F1F-AE02-017394691D1A}"/>
              </a:ext>
            </a:extLst>
          </p:cNvPr>
          <p:cNvSpPr txBox="1">
            <a:spLocks/>
          </p:cNvSpPr>
          <p:nvPr/>
        </p:nvSpPr>
        <p:spPr>
          <a:xfrm>
            <a:off x="473528" y="5966519"/>
            <a:ext cx="4114799"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Energy resources formed from marine organisms</a:t>
            </a:r>
          </a:p>
        </p:txBody>
      </p:sp>
      <p:sp>
        <p:nvSpPr>
          <p:cNvPr id="8" name="Content Placeholder 2">
            <a:extLst>
              <a:ext uri="{FF2B5EF4-FFF2-40B4-BE49-F238E27FC236}">
                <a16:creationId xmlns:a16="http://schemas.microsoft.com/office/drawing/2014/main" id="{2C9716E2-3F83-499E-8BE5-CEF86DFDE12C}"/>
              </a:ext>
            </a:extLst>
          </p:cNvPr>
          <p:cNvSpPr txBox="1">
            <a:spLocks/>
          </p:cNvSpPr>
          <p:nvPr/>
        </p:nvSpPr>
        <p:spPr>
          <a:xfrm>
            <a:off x="442460" y="5113482"/>
            <a:ext cx="4122169"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Uses uranium and plutonium to generate heat in fission reactions</a:t>
            </a:r>
          </a:p>
        </p:txBody>
      </p:sp>
      <p:sp>
        <p:nvSpPr>
          <p:cNvPr id="15" name="Rectangle: Rounded Corners 14">
            <a:extLst>
              <a:ext uri="{FF2B5EF4-FFF2-40B4-BE49-F238E27FC236}">
                <a16:creationId xmlns:a16="http://schemas.microsoft.com/office/drawing/2014/main" id="{C46DB3E7-0402-4DF0-BB7A-A47F7175D632}"/>
              </a:ext>
            </a:extLst>
          </p:cNvPr>
          <p:cNvSpPr/>
          <p:nvPr/>
        </p:nvSpPr>
        <p:spPr>
          <a:xfrm>
            <a:off x="6415438" y="1878744"/>
            <a:ext cx="1900978" cy="694658"/>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1B3CF208-234C-4B0E-AC56-35311A61D1C7}"/>
              </a:ext>
            </a:extLst>
          </p:cNvPr>
          <p:cNvSpPr/>
          <p:nvPr/>
        </p:nvSpPr>
        <p:spPr>
          <a:xfrm>
            <a:off x="4860032" y="2701269"/>
            <a:ext cx="3178526"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29D7816C-FDE7-432E-88DF-A23D7F8C81BF}"/>
              </a:ext>
            </a:extLst>
          </p:cNvPr>
          <p:cNvSpPr/>
          <p:nvPr/>
        </p:nvSpPr>
        <p:spPr>
          <a:xfrm>
            <a:off x="6430686" y="3298588"/>
            <a:ext cx="2530624"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295CDCDE-DF49-40C6-8C4B-8E8C13F8BBC4}"/>
              </a:ext>
            </a:extLst>
          </p:cNvPr>
          <p:cNvSpPr/>
          <p:nvPr/>
        </p:nvSpPr>
        <p:spPr>
          <a:xfrm>
            <a:off x="5208240" y="6042720"/>
            <a:ext cx="3252192"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1624D139-1D78-4B43-8378-6764973A7C8F}"/>
              </a:ext>
            </a:extLst>
          </p:cNvPr>
          <p:cNvSpPr/>
          <p:nvPr/>
        </p:nvSpPr>
        <p:spPr>
          <a:xfrm>
            <a:off x="5208240" y="5261264"/>
            <a:ext cx="2100064"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302CFDA1-6DFC-4A21-A7B2-66B215D7C7BD}"/>
              </a:ext>
            </a:extLst>
          </p:cNvPr>
          <p:cNvSpPr/>
          <p:nvPr/>
        </p:nvSpPr>
        <p:spPr>
          <a:xfrm>
            <a:off x="7164287" y="4378734"/>
            <a:ext cx="1815413"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ontent Placeholder 2">
            <a:extLst>
              <a:ext uri="{FF2B5EF4-FFF2-40B4-BE49-F238E27FC236}">
                <a16:creationId xmlns:a16="http://schemas.microsoft.com/office/drawing/2014/main" id="{C1088C09-936E-48C2-94B2-575F47D3FECD}"/>
              </a:ext>
            </a:extLst>
          </p:cNvPr>
          <p:cNvSpPr txBox="1">
            <a:spLocks/>
          </p:cNvSpPr>
          <p:nvPr/>
        </p:nvSpPr>
        <p:spPr>
          <a:xfrm>
            <a:off x="7627302" y="4359080"/>
            <a:ext cx="1296144"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Coal</a:t>
            </a:r>
          </a:p>
        </p:txBody>
      </p:sp>
      <p:sp>
        <p:nvSpPr>
          <p:cNvPr id="22" name="Content Placeholder 2">
            <a:extLst>
              <a:ext uri="{FF2B5EF4-FFF2-40B4-BE49-F238E27FC236}">
                <a16:creationId xmlns:a16="http://schemas.microsoft.com/office/drawing/2014/main" id="{0B0626B5-DC50-4CF0-BE45-8E7C6654A32C}"/>
              </a:ext>
            </a:extLst>
          </p:cNvPr>
          <p:cNvSpPr txBox="1">
            <a:spLocks/>
          </p:cNvSpPr>
          <p:nvPr/>
        </p:nvSpPr>
        <p:spPr>
          <a:xfrm>
            <a:off x="6596457" y="1788433"/>
            <a:ext cx="1719959" cy="7058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Fractional distillation</a:t>
            </a:r>
          </a:p>
        </p:txBody>
      </p:sp>
      <p:sp>
        <p:nvSpPr>
          <p:cNvPr id="23" name="Content Placeholder 2">
            <a:extLst>
              <a:ext uri="{FF2B5EF4-FFF2-40B4-BE49-F238E27FC236}">
                <a16:creationId xmlns:a16="http://schemas.microsoft.com/office/drawing/2014/main" id="{9005BF31-8258-4917-B992-2BA62055812D}"/>
              </a:ext>
            </a:extLst>
          </p:cNvPr>
          <p:cNvSpPr txBox="1">
            <a:spLocks/>
          </p:cNvSpPr>
          <p:nvPr/>
        </p:nvSpPr>
        <p:spPr>
          <a:xfrm>
            <a:off x="4893467" y="2743922"/>
            <a:ext cx="3178526" cy="46389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Crude oil &amp; natural gas</a:t>
            </a:r>
          </a:p>
        </p:txBody>
      </p:sp>
      <p:sp>
        <p:nvSpPr>
          <p:cNvPr id="24" name="Content Placeholder 2">
            <a:extLst>
              <a:ext uri="{FF2B5EF4-FFF2-40B4-BE49-F238E27FC236}">
                <a16:creationId xmlns:a16="http://schemas.microsoft.com/office/drawing/2014/main" id="{CA9D35C2-99DA-48A9-BD70-DB26A580EEA1}"/>
              </a:ext>
            </a:extLst>
          </p:cNvPr>
          <p:cNvSpPr txBox="1">
            <a:spLocks/>
          </p:cNvSpPr>
          <p:nvPr/>
        </p:nvSpPr>
        <p:spPr>
          <a:xfrm>
            <a:off x="6438056" y="3238076"/>
            <a:ext cx="2485389"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Nuclear power</a:t>
            </a:r>
          </a:p>
        </p:txBody>
      </p:sp>
      <p:sp>
        <p:nvSpPr>
          <p:cNvPr id="25" name="Content Placeholder 2">
            <a:extLst>
              <a:ext uri="{FF2B5EF4-FFF2-40B4-BE49-F238E27FC236}">
                <a16:creationId xmlns:a16="http://schemas.microsoft.com/office/drawing/2014/main" id="{7784E515-4F4B-4ACA-BE76-B60D43D4A451}"/>
              </a:ext>
            </a:extLst>
          </p:cNvPr>
          <p:cNvSpPr txBox="1">
            <a:spLocks/>
          </p:cNvSpPr>
          <p:nvPr/>
        </p:nvSpPr>
        <p:spPr>
          <a:xfrm>
            <a:off x="5364088" y="5193126"/>
            <a:ext cx="2374775"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Energy Mix</a:t>
            </a:r>
          </a:p>
        </p:txBody>
      </p:sp>
      <p:sp>
        <p:nvSpPr>
          <p:cNvPr id="26" name="Content Placeholder 2">
            <a:extLst>
              <a:ext uri="{FF2B5EF4-FFF2-40B4-BE49-F238E27FC236}">
                <a16:creationId xmlns:a16="http://schemas.microsoft.com/office/drawing/2014/main" id="{DC851DF7-93AA-47D2-976D-087F323F519A}"/>
              </a:ext>
            </a:extLst>
          </p:cNvPr>
          <p:cNvSpPr txBox="1">
            <a:spLocks/>
          </p:cNvSpPr>
          <p:nvPr/>
        </p:nvSpPr>
        <p:spPr>
          <a:xfrm>
            <a:off x="5364088" y="5987271"/>
            <a:ext cx="2952328"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Natural resources</a:t>
            </a:r>
          </a:p>
        </p:txBody>
      </p:sp>
      <p:pic>
        <p:nvPicPr>
          <p:cNvPr id="28" name="Picture 27">
            <a:extLst>
              <a:ext uri="{FF2B5EF4-FFF2-40B4-BE49-F238E27FC236}">
                <a16:creationId xmlns:a16="http://schemas.microsoft.com/office/drawing/2014/main" id="{96314185-3372-49F8-A1F7-341B1831C088}"/>
              </a:ext>
            </a:extLst>
          </p:cNvPr>
          <p:cNvPicPr>
            <a:picLocks noChangeAspect="1"/>
          </p:cNvPicPr>
          <p:nvPr/>
        </p:nvPicPr>
        <p:blipFill>
          <a:blip r:embed="rId3"/>
          <a:stretch>
            <a:fillRect/>
          </a:stretch>
        </p:blipFill>
        <p:spPr>
          <a:xfrm>
            <a:off x="0" y="120545"/>
            <a:ext cx="8644877" cy="1780186"/>
          </a:xfrm>
          <a:prstGeom prst="rect">
            <a:avLst/>
          </a:prstGeom>
        </p:spPr>
      </p:pic>
    </p:spTree>
    <p:extLst>
      <p:ext uri="{BB962C8B-B14F-4D97-AF65-F5344CB8AC3E}">
        <p14:creationId xmlns:p14="http://schemas.microsoft.com/office/powerpoint/2010/main" val="384946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BBD612C7-5EEC-42FF-A00E-694F575468BA}"/>
              </a:ext>
            </a:extLst>
          </p:cNvPr>
          <p:cNvSpPr/>
          <p:nvPr/>
        </p:nvSpPr>
        <p:spPr>
          <a:xfrm>
            <a:off x="4909282" y="2845822"/>
            <a:ext cx="2584188"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847039C1-08D7-4347-B95C-B4AE95142529}"/>
              </a:ext>
            </a:extLst>
          </p:cNvPr>
          <p:cNvSpPr/>
          <p:nvPr/>
        </p:nvSpPr>
        <p:spPr>
          <a:xfrm>
            <a:off x="4951198" y="3556762"/>
            <a:ext cx="2411196"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E125DB5-DFBB-403A-B047-CD5E23AF094D}"/>
              </a:ext>
            </a:extLst>
          </p:cNvPr>
          <p:cNvSpPr/>
          <p:nvPr/>
        </p:nvSpPr>
        <p:spPr>
          <a:xfrm>
            <a:off x="4961993" y="4407869"/>
            <a:ext cx="2205335"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F01A2642-9D9E-4DE7-A4B9-DB7C5C0AEF1E}"/>
              </a:ext>
            </a:extLst>
          </p:cNvPr>
          <p:cNvSpPr/>
          <p:nvPr/>
        </p:nvSpPr>
        <p:spPr>
          <a:xfrm>
            <a:off x="5742519" y="5157650"/>
            <a:ext cx="917714"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0BC5B546-9FA0-484E-86EB-87D14BD35082}"/>
              </a:ext>
            </a:extLst>
          </p:cNvPr>
          <p:cNvSpPr/>
          <p:nvPr/>
        </p:nvSpPr>
        <p:spPr>
          <a:xfrm>
            <a:off x="5021830" y="5945029"/>
            <a:ext cx="2145498"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5DB3D735-95E2-4E3D-BA0F-F4A3B3A17C3C}"/>
              </a:ext>
            </a:extLst>
          </p:cNvPr>
          <p:cNvSpPr/>
          <p:nvPr/>
        </p:nvSpPr>
        <p:spPr>
          <a:xfrm>
            <a:off x="374135" y="2728824"/>
            <a:ext cx="3837825" cy="700176"/>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94F597D1-FBF2-4ED5-9DFC-F75768A7F4F8}"/>
              </a:ext>
            </a:extLst>
          </p:cNvPr>
          <p:cNvSpPr/>
          <p:nvPr/>
        </p:nvSpPr>
        <p:spPr>
          <a:xfrm>
            <a:off x="374134" y="3556762"/>
            <a:ext cx="4493998" cy="700176"/>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EF833E55-23CF-4BA3-A86E-65A58CA6E344}"/>
              </a:ext>
            </a:extLst>
          </p:cNvPr>
          <p:cNvSpPr/>
          <p:nvPr/>
        </p:nvSpPr>
        <p:spPr>
          <a:xfrm>
            <a:off x="366761" y="4417519"/>
            <a:ext cx="4349255" cy="476283"/>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EA9B4A2E-1FAE-4812-8D0D-31DAAE6E69E5}"/>
              </a:ext>
            </a:extLst>
          </p:cNvPr>
          <p:cNvSpPr/>
          <p:nvPr/>
        </p:nvSpPr>
        <p:spPr>
          <a:xfrm>
            <a:off x="344246" y="5032527"/>
            <a:ext cx="4349255" cy="831403"/>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01E9836A-6095-4EE4-ADB7-72A004CDD3C0}"/>
              </a:ext>
            </a:extLst>
          </p:cNvPr>
          <p:cNvSpPr/>
          <p:nvPr/>
        </p:nvSpPr>
        <p:spPr>
          <a:xfrm>
            <a:off x="328916" y="5993343"/>
            <a:ext cx="4349255" cy="532001"/>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03558563-59A3-4DD6-B378-11B15E80F48F}"/>
              </a:ext>
            </a:extLst>
          </p:cNvPr>
          <p:cNvSpPr/>
          <p:nvPr/>
        </p:nvSpPr>
        <p:spPr>
          <a:xfrm>
            <a:off x="6084168" y="1987333"/>
            <a:ext cx="2432071" cy="719459"/>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60900F11-F6E9-465B-B12B-E2BE67F524A1}"/>
              </a:ext>
            </a:extLst>
          </p:cNvPr>
          <p:cNvSpPr/>
          <p:nvPr/>
        </p:nvSpPr>
        <p:spPr>
          <a:xfrm>
            <a:off x="374135" y="2075114"/>
            <a:ext cx="5448639" cy="573657"/>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2C1C8D82-DADC-4E82-B5D9-CA8829DC56F9}"/>
              </a:ext>
            </a:extLst>
          </p:cNvPr>
          <p:cNvSpPr txBox="1">
            <a:spLocks/>
          </p:cNvSpPr>
          <p:nvPr/>
        </p:nvSpPr>
        <p:spPr>
          <a:xfrm>
            <a:off x="457200" y="2075114"/>
            <a:ext cx="5122912" cy="4999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Generates 21% of UK electricity (2018)</a:t>
            </a:r>
          </a:p>
        </p:txBody>
      </p:sp>
      <p:sp>
        <p:nvSpPr>
          <p:cNvPr id="5" name="Content Placeholder 2">
            <a:extLst>
              <a:ext uri="{FF2B5EF4-FFF2-40B4-BE49-F238E27FC236}">
                <a16:creationId xmlns:a16="http://schemas.microsoft.com/office/drawing/2014/main" id="{882BA47D-CBF2-44EB-BCBD-7508E78680D3}"/>
              </a:ext>
            </a:extLst>
          </p:cNvPr>
          <p:cNvSpPr txBox="1">
            <a:spLocks/>
          </p:cNvSpPr>
          <p:nvPr/>
        </p:nvSpPr>
        <p:spPr>
          <a:xfrm>
            <a:off x="457200" y="3545201"/>
            <a:ext cx="4258816"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Released in the combustion of fossil fuels (hydrocarbons) </a:t>
            </a:r>
          </a:p>
        </p:txBody>
      </p:sp>
      <p:sp>
        <p:nvSpPr>
          <p:cNvPr id="6" name="Content Placeholder 2">
            <a:extLst>
              <a:ext uri="{FF2B5EF4-FFF2-40B4-BE49-F238E27FC236}">
                <a16:creationId xmlns:a16="http://schemas.microsoft.com/office/drawing/2014/main" id="{F71B57F9-C0EA-4EA0-9482-CC2D74B830C2}"/>
              </a:ext>
            </a:extLst>
          </p:cNvPr>
          <p:cNvSpPr txBox="1">
            <a:spLocks/>
          </p:cNvSpPr>
          <p:nvPr/>
        </p:nvSpPr>
        <p:spPr>
          <a:xfrm>
            <a:off x="442459" y="2690836"/>
            <a:ext cx="4122170"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Time period when most of the world’s coal was made</a:t>
            </a:r>
          </a:p>
        </p:txBody>
      </p:sp>
      <p:sp>
        <p:nvSpPr>
          <p:cNvPr id="7" name="Content Placeholder 2">
            <a:extLst>
              <a:ext uri="{FF2B5EF4-FFF2-40B4-BE49-F238E27FC236}">
                <a16:creationId xmlns:a16="http://schemas.microsoft.com/office/drawing/2014/main" id="{36BD3C01-70DC-49DC-8289-9FEB7C826C34}"/>
              </a:ext>
            </a:extLst>
          </p:cNvPr>
          <p:cNvSpPr txBox="1">
            <a:spLocks/>
          </p:cNvSpPr>
          <p:nvPr/>
        </p:nvSpPr>
        <p:spPr>
          <a:xfrm>
            <a:off x="442459" y="4366778"/>
            <a:ext cx="6402727"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solidFill>
                  <a:schemeClr val="bg1"/>
                </a:solidFill>
              </a:rPr>
              <a:t>Brown spongey precursor to coal</a:t>
            </a:r>
            <a:endParaRPr lang="en-GB" sz="2400" dirty="0">
              <a:solidFill>
                <a:schemeClr val="bg1"/>
              </a:solidFill>
            </a:endParaRPr>
          </a:p>
        </p:txBody>
      </p:sp>
      <p:sp>
        <p:nvSpPr>
          <p:cNvPr id="8" name="Content Placeholder 2">
            <a:extLst>
              <a:ext uri="{FF2B5EF4-FFF2-40B4-BE49-F238E27FC236}">
                <a16:creationId xmlns:a16="http://schemas.microsoft.com/office/drawing/2014/main" id="{548E9DE0-E08D-4651-822F-9F35CB171B1C}"/>
              </a:ext>
            </a:extLst>
          </p:cNvPr>
          <p:cNvSpPr txBox="1">
            <a:spLocks/>
          </p:cNvSpPr>
          <p:nvPr/>
        </p:nvSpPr>
        <p:spPr>
          <a:xfrm>
            <a:off x="457201" y="6042720"/>
            <a:ext cx="4114799" cy="70581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By product of using nuclear power</a:t>
            </a:r>
          </a:p>
        </p:txBody>
      </p:sp>
      <p:sp>
        <p:nvSpPr>
          <p:cNvPr id="11" name="Content Placeholder 2">
            <a:extLst>
              <a:ext uri="{FF2B5EF4-FFF2-40B4-BE49-F238E27FC236}">
                <a16:creationId xmlns:a16="http://schemas.microsoft.com/office/drawing/2014/main" id="{D7D39683-1587-426D-94B6-A933DB6E408B}"/>
              </a:ext>
            </a:extLst>
          </p:cNvPr>
          <p:cNvSpPr txBox="1">
            <a:spLocks/>
          </p:cNvSpPr>
          <p:nvPr/>
        </p:nvSpPr>
        <p:spPr>
          <a:xfrm>
            <a:off x="5021830" y="4366778"/>
            <a:ext cx="4122170"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Carboniferous</a:t>
            </a:r>
          </a:p>
        </p:txBody>
      </p:sp>
      <p:sp>
        <p:nvSpPr>
          <p:cNvPr id="12" name="Content Placeholder 2">
            <a:extLst>
              <a:ext uri="{FF2B5EF4-FFF2-40B4-BE49-F238E27FC236}">
                <a16:creationId xmlns:a16="http://schemas.microsoft.com/office/drawing/2014/main" id="{A3DA49A7-C39F-489D-AA2B-D3F1CA8DE531}"/>
              </a:ext>
            </a:extLst>
          </p:cNvPr>
          <p:cNvSpPr txBox="1">
            <a:spLocks/>
          </p:cNvSpPr>
          <p:nvPr/>
        </p:nvSpPr>
        <p:spPr>
          <a:xfrm>
            <a:off x="5021830" y="5952628"/>
            <a:ext cx="2145498" cy="4783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Nuclear power</a:t>
            </a:r>
          </a:p>
        </p:txBody>
      </p:sp>
      <p:sp>
        <p:nvSpPr>
          <p:cNvPr id="13" name="Content Placeholder 2">
            <a:extLst>
              <a:ext uri="{FF2B5EF4-FFF2-40B4-BE49-F238E27FC236}">
                <a16:creationId xmlns:a16="http://schemas.microsoft.com/office/drawing/2014/main" id="{9D30760B-83F4-420C-8E5D-67AD20F213E7}"/>
              </a:ext>
            </a:extLst>
          </p:cNvPr>
          <p:cNvSpPr txBox="1">
            <a:spLocks/>
          </p:cNvSpPr>
          <p:nvPr/>
        </p:nvSpPr>
        <p:spPr>
          <a:xfrm>
            <a:off x="4932040" y="3528807"/>
            <a:ext cx="4122170"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Radioactive waste</a:t>
            </a:r>
          </a:p>
        </p:txBody>
      </p:sp>
      <p:sp>
        <p:nvSpPr>
          <p:cNvPr id="14" name="Content Placeholder 2">
            <a:extLst>
              <a:ext uri="{FF2B5EF4-FFF2-40B4-BE49-F238E27FC236}">
                <a16:creationId xmlns:a16="http://schemas.microsoft.com/office/drawing/2014/main" id="{F10136A4-2848-41B8-BA3B-A10D0D3BC12B}"/>
              </a:ext>
            </a:extLst>
          </p:cNvPr>
          <p:cNvSpPr txBox="1">
            <a:spLocks/>
          </p:cNvSpPr>
          <p:nvPr/>
        </p:nvSpPr>
        <p:spPr>
          <a:xfrm>
            <a:off x="5127106" y="2844363"/>
            <a:ext cx="2235288" cy="4306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Carbon dioxide</a:t>
            </a:r>
          </a:p>
        </p:txBody>
      </p:sp>
      <p:sp>
        <p:nvSpPr>
          <p:cNvPr id="15" name="Content Placeholder 2">
            <a:extLst>
              <a:ext uri="{FF2B5EF4-FFF2-40B4-BE49-F238E27FC236}">
                <a16:creationId xmlns:a16="http://schemas.microsoft.com/office/drawing/2014/main" id="{92B5B900-B56F-4558-A77A-9DD3ABB22C21}"/>
              </a:ext>
            </a:extLst>
          </p:cNvPr>
          <p:cNvSpPr txBox="1">
            <a:spLocks/>
          </p:cNvSpPr>
          <p:nvPr/>
        </p:nvSpPr>
        <p:spPr>
          <a:xfrm>
            <a:off x="6084168" y="1958913"/>
            <a:ext cx="2520280"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Temperature and burial depth</a:t>
            </a:r>
          </a:p>
        </p:txBody>
      </p:sp>
      <p:sp>
        <p:nvSpPr>
          <p:cNvPr id="16" name="Content Placeholder 2">
            <a:extLst>
              <a:ext uri="{FF2B5EF4-FFF2-40B4-BE49-F238E27FC236}">
                <a16:creationId xmlns:a16="http://schemas.microsoft.com/office/drawing/2014/main" id="{4BD691AD-D050-43FF-9706-A2D40972F0B3}"/>
              </a:ext>
            </a:extLst>
          </p:cNvPr>
          <p:cNvSpPr txBox="1">
            <a:spLocks/>
          </p:cNvSpPr>
          <p:nvPr/>
        </p:nvSpPr>
        <p:spPr>
          <a:xfrm>
            <a:off x="5826021" y="5157650"/>
            <a:ext cx="837458" cy="485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Peat</a:t>
            </a:r>
          </a:p>
        </p:txBody>
      </p:sp>
      <p:sp>
        <p:nvSpPr>
          <p:cNvPr id="17" name="TextBox 16">
            <a:extLst>
              <a:ext uri="{FF2B5EF4-FFF2-40B4-BE49-F238E27FC236}">
                <a16:creationId xmlns:a16="http://schemas.microsoft.com/office/drawing/2014/main" id="{ACC18F4F-6668-4984-A487-4735A2A143F3}"/>
              </a:ext>
            </a:extLst>
          </p:cNvPr>
          <p:cNvSpPr txBox="1"/>
          <p:nvPr/>
        </p:nvSpPr>
        <p:spPr>
          <a:xfrm>
            <a:off x="457200" y="5015288"/>
            <a:ext cx="4242488" cy="1107996"/>
          </a:xfrm>
          <a:prstGeom prst="rect">
            <a:avLst/>
          </a:prstGeom>
          <a:noFill/>
        </p:spPr>
        <p:txBody>
          <a:bodyPr wrap="square" rtlCol="0">
            <a:spAutoFit/>
          </a:bodyPr>
          <a:lstStyle/>
          <a:p>
            <a:r>
              <a:rPr lang="en-GB" sz="2400" dirty="0">
                <a:solidFill>
                  <a:schemeClr val="bg1"/>
                </a:solidFill>
              </a:rPr>
              <a:t>Determines which hydrocarbons are produced</a:t>
            </a:r>
          </a:p>
          <a:p>
            <a:endParaRPr lang="en-GB" dirty="0"/>
          </a:p>
        </p:txBody>
      </p:sp>
      <p:pic>
        <p:nvPicPr>
          <p:cNvPr id="34" name="Picture 33">
            <a:extLst>
              <a:ext uri="{FF2B5EF4-FFF2-40B4-BE49-F238E27FC236}">
                <a16:creationId xmlns:a16="http://schemas.microsoft.com/office/drawing/2014/main" id="{4C19360C-5D84-446B-95AA-4B066EB5B2CB}"/>
              </a:ext>
            </a:extLst>
          </p:cNvPr>
          <p:cNvPicPr>
            <a:picLocks noChangeAspect="1"/>
          </p:cNvPicPr>
          <p:nvPr/>
        </p:nvPicPr>
        <p:blipFill>
          <a:blip r:embed="rId2"/>
          <a:stretch>
            <a:fillRect/>
          </a:stretch>
        </p:blipFill>
        <p:spPr>
          <a:xfrm>
            <a:off x="-93344" y="153539"/>
            <a:ext cx="8644877" cy="1780186"/>
          </a:xfrm>
          <a:prstGeom prst="rect">
            <a:avLst/>
          </a:prstGeom>
        </p:spPr>
      </p:pic>
    </p:spTree>
    <p:extLst>
      <p:ext uri="{BB962C8B-B14F-4D97-AF65-F5344CB8AC3E}">
        <p14:creationId xmlns:p14="http://schemas.microsoft.com/office/powerpoint/2010/main" val="4232293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660E31C-DBAE-4E42-907D-FE7B72EAC808}"/>
              </a:ext>
            </a:extLst>
          </p:cNvPr>
          <p:cNvSpPr/>
          <p:nvPr/>
        </p:nvSpPr>
        <p:spPr>
          <a:xfrm>
            <a:off x="449829" y="2675826"/>
            <a:ext cx="4258816"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1402893D-6DBF-47C6-9334-87C4ADFE3632}"/>
              </a:ext>
            </a:extLst>
          </p:cNvPr>
          <p:cNvSpPr/>
          <p:nvPr/>
        </p:nvSpPr>
        <p:spPr>
          <a:xfrm>
            <a:off x="457200" y="3507572"/>
            <a:ext cx="4258816"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3A7D0483-A7DA-4B2A-AE24-79759F713447}"/>
              </a:ext>
            </a:extLst>
          </p:cNvPr>
          <p:cNvSpPr/>
          <p:nvPr/>
        </p:nvSpPr>
        <p:spPr>
          <a:xfrm>
            <a:off x="473528" y="4375645"/>
            <a:ext cx="6402727"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F679F4B5-0CC6-436C-9A0F-5B7DBC5F2B22}"/>
              </a:ext>
            </a:extLst>
          </p:cNvPr>
          <p:cNvSpPr/>
          <p:nvPr/>
        </p:nvSpPr>
        <p:spPr>
          <a:xfrm>
            <a:off x="473528" y="5145747"/>
            <a:ext cx="4122170"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89473F2A-457C-49A1-89D8-67628C80B765}"/>
              </a:ext>
            </a:extLst>
          </p:cNvPr>
          <p:cNvSpPr/>
          <p:nvPr/>
        </p:nvSpPr>
        <p:spPr>
          <a:xfrm>
            <a:off x="480155" y="5972261"/>
            <a:ext cx="4122170"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37567BCB-641A-4B11-A286-DF3E99D62F2D}"/>
              </a:ext>
            </a:extLst>
          </p:cNvPr>
          <p:cNvSpPr/>
          <p:nvPr/>
        </p:nvSpPr>
        <p:spPr>
          <a:xfrm>
            <a:off x="457200" y="2075114"/>
            <a:ext cx="5770984" cy="489790"/>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3935507-92E3-4164-BE68-3C89A04170FD}"/>
              </a:ext>
            </a:extLst>
          </p:cNvPr>
          <p:cNvSpPr>
            <a:spLocks noGrp="1"/>
          </p:cNvSpPr>
          <p:nvPr>
            <p:ph idx="1"/>
          </p:nvPr>
        </p:nvSpPr>
        <p:spPr>
          <a:xfrm>
            <a:off x="457200" y="2075114"/>
            <a:ext cx="6275040" cy="705814"/>
          </a:xfrm>
        </p:spPr>
        <p:txBody>
          <a:bodyPr>
            <a:normAutofit/>
          </a:bodyPr>
          <a:lstStyle/>
          <a:p>
            <a:pPr marL="0" indent="0">
              <a:spcBef>
                <a:spcPts val="0"/>
              </a:spcBef>
              <a:buNone/>
            </a:pPr>
            <a:r>
              <a:rPr lang="en-GB" sz="2400" dirty="0">
                <a:solidFill>
                  <a:schemeClr val="bg1"/>
                </a:solidFill>
              </a:rPr>
              <a:t>Energy resource formed from ancient plants</a:t>
            </a:r>
          </a:p>
        </p:txBody>
      </p:sp>
      <p:sp>
        <p:nvSpPr>
          <p:cNvPr id="4" name="Content Placeholder 2">
            <a:extLst>
              <a:ext uri="{FF2B5EF4-FFF2-40B4-BE49-F238E27FC236}">
                <a16:creationId xmlns:a16="http://schemas.microsoft.com/office/drawing/2014/main" id="{C9888220-32DB-4062-AAE1-0961409C9887}"/>
              </a:ext>
            </a:extLst>
          </p:cNvPr>
          <p:cNvSpPr txBox="1">
            <a:spLocks/>
          </p:cNvSpPr>
          <p:nvPr/>
        </p:nvSpPr>
        <p:spPr>
          <a:xfrm>
            <a:off x="457200" y="3545201"/>
            <a:ext cx="4258816"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How the different components of crude oil are separated</a:t>
            </a:r>
          </a:p>
        </p:txBody>
      </p:sp>
      <p:sp>
        <p:nvSpPr>
          <p:cNvPr id="5" name="Content Placeholder 2">
            <a:extLst>
              <a:ext uri="{FF2B5EF4-FFF2-40B4-BE49-F238E27FC236}">
                <a16:creationId xmlns:a16="http://schemas.microsoft.com/office/drawing/2014/main" id="{8BAAE4B8-BC4C-407A-B5A4-BFCDC768208A}"/>
              </a:ext>
            </a:extLst>
          </p:cNvPr>
          <p:cNvSpPr txBox="1">
            <a:spLocks/>
          </p:cNvSpPr>
          <p:nvPr/>
        </p:nvSpPr>
        <p:spPr>
          <a:xfrm>
            <a:off x="442459" y="2690836"/>
            <a:ext cx="4122170"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Natural substances required by humans for different needs</a:t>
            </a:r>
          </a:p>
        </p:txBody>
      </p:sp>
      <p:sp>
        <p:nvSpPr>
          <p:cNvPr id="6" name="Content Placeholder 2">
            <a:extLst>
              <a:ext uri="{FF2B5EF4-FFF2-40B4-BE49-F238E27FC236}">
                <a16:creationId xmlns:a16="http://schemas.microsoft.com/office/drawing/2014/main" id="{C8615E2B-64BA-42BB-9A2D-8BE8E3F30D84}"/>
              </a:ext>
            </a:extLst>
          </p:cNvPr>
          <p:cNvSpPr txBox="1">
            <a:spLocks/>
          </p:cNvSpPr>
          <p:nvPr/>
        </p:nvSpPr>
        <p:spPr>
          <a:xfrm>
            <a:off x="442459" y="4366778"/>
            <a:ext cx="6402727"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solidFill>
                  <a:schemeClr val="bg1"/>
                </a:solidFill>
              </a:rPr>
              <a:t>The specific combination of different energy sources a country uses to meet its energy consumption needs</a:t>
            </a:r>
            <a:endParaRPr lang="en-GB" sz="2400" dirty="0">
              <a:solidFill>
                <a:schemeClr val="bg1"/>
              </a:solidFill>
            </a:endParaRPr>
          </a:p>
        </p:txBody>
      </p:sp>
      <p:sp>
        <p:nvSpPr>
          <p:cNvPr id="7" name="Content Placeholder 2">
            <a:extLst>
              <a:ext uri="{FF2B5EF4-FFF2-40B4-BE49-F238E27FC236}">
                <a16:creationId xmlns:a16="http://schemas.microsoft.com/office/drawing/2014/main" id="{AC3F070A-1710-4F1F-AE02-017394691D1A}"/>
              </a:ext>
            </a:extLst>
          </p:cNvPr>
          <p:cNvSpPr txBox="1">
            <a:spLocks/>
          </p:cNvSpPr>
          <p:nvPr/>
        </p:nvSpPr>
        <p:spPr>
          <a:xfrm>
            <a:off x="473528" y="5966519"/>
            <a:ext cx="4114799"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Energy resources formed from marine organisms</a:t>
            </a:r>
          </a:p>
        </p:txBody>
      </p:sp>
      <p:sp>
        <p:nvSpPr>
          <p:cNvPr id="8" name="Content Placeholder 2">
            <a:extLst>
              <a:ext uri="{FF2B5EF4-FFF2-40B4-BE49-F238E27FC236}">
                <a16:creationId xmlns:a16="http://schemas.microsoft.com/office/drawing/2014/main" id="{2C9716E2-3F83-499E-8BE5-CEF86DFDE12C}"/>
              </a:ext>
            </a:extLst>
          </p:cNvPr>
          <p:cNvSpPr txBox="1">
            <a:spLocks/>
          </p:cNvSpPr>
          <p:nvPr/>
        </p:nvSpPr>
        <p:spPr>
          <a:xfrm>
            <a:off x="442460" y="5113482"/>
            <a:ext cx="4122169"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Uses uranium and plutonium to generate heat in fission reactions</a:t>
            </a:r>
          </a:p>
        </p:txBody>
      </p:sp>
      <p:sp>
        <p:nvSpPr>
          <p:cNvPr id="16" name="Rectangle: Rounded Corners 15">
            <a:extLst>
              <a:ext uri="{FF2B5EF4-FFF2-40B4-BE49-F238E27FC236}">
                <a16:creationId xmlns:a16="http://schemas.microsoft.com/office/drawing/2014/main" id="{1B3CF208-234C-4B0E-AC56-35311A61D1C7}"/>
              </a:ext>
            </a:extLst>
          </p:cNvPr>
          <p:cNvSpPr/>
          <p:nvPr/>
        </p:nvSpPr>
        <p:spPr>
          <a:xfrm>
            <a:off x="4840136" y="6122058"/>
            <a:ext cx="3178526"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29D7816C-FDE7-432E-88DF-A23D7F8C81BF}"/>
              </a:ext>
            </a:extLst>
          </p:cNvPr>
          <p:cNvSpPr/>
          <p:nvPr/>
        </p:nvSpPr>
        <p:spPr>
          <a:xfrm>
            <a:off x="4905840" y="5283636"/>
            <a:ext cx="2530624"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295CDCDE-DF49-40C6-8C4B-8E8C13F8BBC4}"/>
              </a:ext>
            </a:extLst>
          </p:cNvPr>
          <p:cNvSpPr/>
          <p:nvPr/>
        </p:nvSpPr>
        <p:spPr>
          <a:xfrm>
            <a:off x="5709118" y="2722893"/>
            <a:ext cx="3252192"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1624D139-1D78-4B43-8378-6764973A7C8F}"/>
              </a:ext>
            </a:extLst>
          </p:cNvPr>
          <p:cNvSpPr/>
          <p:nvPr/>
        </p:nvSpPr>
        <p:spPr>
          <a:xfrm>
            <a:off x="7081713" y="4461919"/>
            <a:ext cx="1873898"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302CFDA1-6DFC-4A21-A7B2-66B215D7C7BD}"/>
              </a:ext>
            </a:extLst>
          </p:cNvPr>
          <p:cNvSpPr/>
          <p:nvPr/>
        </p:nvSpPr>
        <p:spPr>
          <a:xfrm>
            <a:off x="6484184" y="2106246"/>
            <a:ext cx="1815413"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ontent Placeholder 2">
            <a:extLst>
              <a:ext uri="{FF2B5EF4-FFF2-40B4-BE49-F238E27FC236}">
                <a16:creationId xmlns:a16="http://schemas.microsoft.com/office/drawing/2014/main" id="{C1088C09-936E-48C2-94B2-575F47D3FECD}"/>
              </a:ext>
            </a:extLst>
          </p:cNvPr>
          <p:cNvSpPr txBox="1">
            <a:spLocks/>
          </p:cNvSpPr>
          <p:nvPr/>
        </p:nvSpPr>
        <p:spPr>
          <a:xfrm>
            <a:off x="6947199" y="2086592"/>
            <a:ext cx="1296144"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Coal</a:t>
            </a:r>
          </a:p>
        </p:txBody>
      </p:sp>
      <p:sp>
        <p:nvSpPr>
          <p:cNvPr id="23" name="Content Placeholder 2">
            <a:extLst>
              <a:ext uri="{FF2B5EF4-FFF2-40B4-BE49-F238E27FC236}">
                <a16:creationId xmlns:a16="http://schemas.microsoft.com/office/drawing/2014/main" id="{9005BF31-8258-4917-B992-2BA62055812D}"/>
              </a:ext>
            </a:extLst>
          </p:cNvPr>
          <p:cNvSpPr txBox="1">
            <a:spLocks/>
          </p:cNvSpPr>
          <p:nvPr/>
        </p:nvSpPr>
        <p:spPr>
          <a:xfrm>
            <a:off x="4905840" y="6122058"/>
            <a:ext cx="3178526" cy="46389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Crude oil &amp; natural gas</a:t>
            </a:r>
          </a:p>
        </p:txBody>
      </p:sp>
      <p:sp>
        <p:nvSpPr>
          <p:cNvPr id="24" name="Content Placeholder 2">
            <a:extLst>
              <a:ext uri="{FF2B5EF4-FFF2-40B4-BE49-F238E27FC236}">
                <a16:creationId xmlns:a16="http://schemas.microsoft.com/office/drawing/2014/main" id="{CA9D35C2-99DA-48A9-BD70-DB26A580EEA1}"/>
              </a:ext>
            </a:extLst>
          </p:cNvPr>
          <p:cNvSpPr txBox="1">
            <a:spLocks/>
          </p:cNvSpPr>
          <p:nvPr/>
        </p:nvSpPr>
        <p:spPr>
          <a:xfrm>
            <a:off x="5021155" y="5234358"/>
            <a:ext cx="2485389"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Nuclear power</a:t>
            </a:r>
          </a:p>
        </p:txBody>
      </p:sp>
      <p:sp>
        <p:nvSpPr>
          <p:cNvPr id="25" name="Content Placeholder 2">
            <a:extLst>
              <a:ext uri="{FF2B5EF4-FFF2-40B4-BE49-F238E27FC236}">
                <a16:creationId xmlns:a16="http://schemas.microsoft.com/office/drawing/2014/main" id="{7784E515-4F4B-4ACA-BE76-B60D43D4A451}"/>
              </a:ext>
            </a:extLst>
          </p:cNvPr>
          <p:cNvSpPr txBox="1">
            <a:spLocks/>
          </p:cNvSpPr>
          <p:nvPr/>
        </p:nvSpPr>
        <p:spPr>
          <a:xfrm>
            <a:off x="7081713" y="4439933"/>
            <a:ext cx="1873897"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Energy Mix</a:t>
            </a:r>
          </a:p>
        </p:txBody>
      </p:sp>
      <p:sp>
        <p:nvSpPr>
          <p:cNvPr id="26" name="Content Placeholder 2">
            <a:extLst>
              <a:ext uri="{FF2B5EF4-FFF2-40B4-BE49-F238E27FC236}">
                <a16:creationId xmlns:a16="http://schemas.microsoft.com/office/drawing/2014/main" id="{DC851DF7-93AA-47D2-976D-087F323F519A}"/>
              </a:ext>
            </a:extLst>
          </p:cNvPr>
          <p:cNvSpPr txBox="1">
            <a:spLocks/>
          </p:cNvSpPr>
          <p:nvPr/>
        </p:nvSpPr>
        <p:spPr>
          <a:xfrm>
            <a:off x="5864966" y="2667444"/>
            <a:ext cx="2952328"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Natural resources</a:t>
            </a:r>
          </a:p>
        </p:txBody>
      </p:sp>
      <p:sp>
        <p:nvSpPr>
          <p:cNvPr id="27" name="Rectangle: Rounded Corners 26">
            <a:extLst>
              <a:ext uri="{FF2B5EF4-FFF2-40B4-BE49-F238E27FC236}">
                <a16:creationId xmlns:a16="http://schemas.microsoft.com/office/drawing/2014/main" id="{699E93E7-F788-4966-9C52-F743491B4721}"/>
              </a:ext>
            </a:extLst>
          </p:cNvPr>
          <p:cNvSpPr/>
          <p:nvPr/>
        </p:nvSpPr>
        <p:spPr>
          <a:xfrm>
            <a:off x="4840136" y="3514002"/>
            <a:ext cx="1900978" cy="694658"/>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ontent Placeholder 2">
            <a:extLst>
              <a:ext uri="{FF2B5EF4-FFF2-40B4-BE49-F238E27FC236}">
                <a16:creationId xmlns:a16="http://schemas.microsoft.com/office/drawing/2014/main" id="{D9B812F9-D3C4-41FA-B094-F518729482B8}"/>
              </a:ext>
            </a:extLst>
          </p:cNvPr>
          <p:cNvSpPr txBox="1">
            <a:spLocks/>
          </p:cNvSpPr>
          <p:nvPr/>
        </p:nvSpPr>
        <p:spPr>
          <a:xfrm>
            <a:off x="5021155" y="3423691"/>
            <a:ext cx="1719959" cy="7058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Fractional distillation</a:t>
            </a:r>
          </a:p>
        </p:txBody>
      </p:sp>
      <p:sp>
        <p:nvSpPr>
          <p:cNvPr id="29" name="Title 28">
            <a:extLst>
              <a:ext uri="{FF2B5EF4-FFF2-40B4-BE49-F238E27FC236}">
                <a16:creationId xmlns:a16="http://schemas.microsoft.com/office/drawing/2014/main" id="{186DC3EF-8DE6-46BB-BC8E-3917DF1BCE00}"/>
              </a:ext>
            </a:extLst>
          </p:cNvPr>
          <p:cNvSpPr>
            <a:spLocks noGrp="1"/>
          </p:cNvSpPr>
          <p:nvPr>
            <p:ph type="title"/>
          </p:nvPr>
        </p:nvSpPr>
        <p:spPr/>
        <p:txBody>
          <a:bodyPr/>
          <a:lstStyle/>
          <a:p>
            <a:endParaRPr lang="en-GB"/>
          </a:p>
        </p:txBody>
      </p:sp>
      <p:pic>
        <p:nvPicPr>
          <p:cNvPr id="30" name="Picture 29">
            <a:extLst>
              <a:ext uri="{FF2B5EF4-FFF2-40B4-BE49-F238E27FC236}">
                <a16:creationId xmlns:a16="http://schemas.microsoft.com/office/drawing/2014/main" id="{F9F290B7-3787-470D-8C2A-4A5A354D8B93}"/>
              </a:ext>
            </a:extLst>
          </p:cNvPr>
          <p:cNvPicPr>
            <a:picLocks noChangeAspect="1"/>
          </p:cNvPicPr>
          <p:nvPr/>
        </p:nvPicPr>
        <p:blipFill>
          <a:blip r:embed="rId2"/>
          <a:stretch>
            <a:fillRect/>
          </a:stretch>
        </p:blipFill>
        <p:spPr>
          <a:xfrm>
            <a:off x="-293388" y="101809"/>
            <a:ext cx="8626588" cy="1713124"/>
          </a:xfrm>
          <a:prstGeom prst="rect">
            <a:avLst/>
          </a:prstGeom>
        </p:spPr>
      </p:pic>
    </p:spTree>
    <p:extLst>
      <p:ext uri="{BB962C8B-B14F-4D97-AF65-F5344CB8AC3E}">
        <p14:creationId xmlns:p14="http://schemas.microsoft.com/office/powerpoint/2010/main" val="1740229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BBD612C7-5EEC-42FF-A00E-694F575468BA}"/>
              </a:ext>
            </a:extLst>
          </p:cNvPr>
          <p:cNvSpPr/>
          <p:nvPr/>
        </p:nvSpPr>
        <p:spPr>
          <a:xfrm>
            <a:off x="5007008" y="3616530"/>
            <a:ext cx="2584188"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847039C1-08D7-4347-B95C-B4AE95142529}"/>
              </a:ext>
            </a:extLst>
          </p:cNvPr>
          <p:cNvSpPr/>
          <p:nvPr/>
        </p:nvSpPr>
        <p:spPr>
          <a:xfrm>
            <a:off x="4827972" y="5984120"/>
            <a:ext cx="2411196"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E125DB5-DFBB-403A-B047-CD5E23AF094D}"/>
              </a:ext>
            </a:extLst>
          </p:cNvPr>
          <p:cNvSpPr/>
          <p:nvPr/>
        </p:nvSpPr>
        <p:spPr>
          <a:xfrm>
            <a:off x="4724400" y="2797910"/>
            <a:ext cx="2205335"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F01A2642-9D9E-4DE7-A4B9-DB7C5C0AEF1E}"/>
              </a:ext>
            </a:extLst>
          </p:cNvPr>
          <p:cNvSpPr/>
          <p:nvPr/>
        </p:nvSpPr>
        <p:spPr>
          <a:xfrm>
            <a:off x="5000221" y="4393558"/>
            <a:ext cx="917714"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0BC5B546-9FA0-484E-86EB-87D14BD35082}"/>
              </a:ext>
            </a:extLst>
          </p:cNvPr>
          <p:cNvSpPr/>
          <p:nvPr/>
        </p:nvSpPr>
        <p:spPr>
          <a:xfrm>
            <a:off x="6420721" y="2114047"/>
            <a:ext cx="2145498"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5DB3D735-95E2-4E3D-BA0F-F4A3B3A17C3C}"/>
              </a:ext>
            </a:extLst>
          </p:cNvPr>
          <p:cNvSpPr/>
          <p:nvPr/>
        </p:nvSpPr>
        <p:spPr>
          <a:xfrm>
            <a:off x="374135" y="2728824"/>
            <a:ext cx="3837825" cy="700176"/>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94F597D1-FBF2-4ED5-9DFC-F75768A7F4F8}"/>
              </a:ext>
            </a:extLst>
          </p:cNvPr>
          <p:cNvSpPr/>
          <p:nvPr/>
        </p:nvSpPr>
        <p:spPr>
          <a:xfrm>
            <a:off x="374134" y="3556762"/>
            <a:ext cx="4493998" cy="700176"/>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EF833E55-23CF-4BA3-A86E-65A58CA6E344}"/>
              </a:ext>
            </a:extLst>
          </p:cNvPr>
          <p:cNvSpPr/>
          <p:nvPr/>
        </p:nvSpPr>
        <p:spPr>
          <a:xfrm>
            <a:off x="366761" y="4417519"/>
            <a:ext cx="4349255" cy="476283"/>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EA9B4A2E-1FAE-4812-8D0D-31DAAE6E69E5}"/>
              </a:ext>
            </a:extLst>
          </p:cNvPr>
          <p:cNvSpPr/>
          <p:nvPr/>
        </p:nvSpPr>
        <p:spPr>
          <a:xfrm>
            <a:off x="344246" y="5032527"/>
            <a:ext cx="4349255" cy="831403"/>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01E9836A-6095-4EE4-ADB7-72A004CDD3C0}"/>
              </a:ext>
            </a:extLst>
          </p:cNvPr>
          <p:cNvSpPr/>
          <p:nvPr/>
        </p:nvSpPr>
        <p:spPr>
          <a:xfrm>
            <a:off x="328916" y="5993343"/>
            <a:ext cx="4349255" cy="532001"/>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03558563-59A3-4DD6-B378-11B15E80F48F}"/>
              </a:ext>
            </a:extLst>
          </p:cNvPr>
          <p:cNvSpPr/>
          <p:nvPr/>
        </p:nvSpPr>
        <p:spPr>
          <a:xfrm>
            <a:off x="4903170" y="5049249"/>
            <a:ext cx="2341544" cy="719459"/>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60900F11-F6E9-465B-B12B-E2BE67F524A1}"/>
              </a:ext>
            </a:extLst>
          </p:cNvPr>
          <p:cNvSpPr/>
          <p:nvPr/>
        </p:nvSpPr>
        <p:spPr>
          <a:xfrm>
            <a:off x="374135" y="2075114"/>
            <a:ext cx="5448639" cy="573657"/>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2C1C8D82-DADC-4E82-B5D9-CA8829DC56F9}"/>
              </a:ext>
            </a:extLst>
          </p:cNvPr>
          <p:cNvSpPr txBox="1">
            <a:spLocks/>
          </p:cNvSpPr>
          <p:nvPr/>
        </p:nvSpPr>
        <p:spPr>
          <a:xfrm>
            <a:off x="457200" y="2075114"/>
            <a:ext cx="5122912" cy="4999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Generates 21% of UK electricity (2018)</a:t>
            </a:r>
          </a:p>
        </p:txBody>
      </p:sp>
      <p:sp>
        <p:nvSpPr>
          <p:cNvPr id="5" name="Content Placeholder 2">
            <a:extLst>
              <a:ext uri="{FF2B5EF4-FFF2-40B4-BE49-F238E27FC236}">
                <a16:creationId xmlns:a16="http://schemas.microsoft.com/office/drawing/2014/main" id="{882BA47D-CBF2-44EB-BCBD-7508E78680D3}"/>
              </a:ext>
            </a:extLst>
          </p:cNvPr>
          <p:cNvSpPr txBox="1">
            <a:spLocks/>
          </p:cNvSpPr>
          <p:nvPr/>
        </p:nvSpPr>
        <p:spPr>
          <a:xfrm>
            <a:off x="457200" y="3545201"/>
            <a:ext cx="4258816"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Released in the combustion of fossil fuels (hydrocarbons) </a:t>
            </a:r>
          </a:p>
        </p:txBody>
      </p:sp>
      <p:sp>
        <p:nvSpPr>
          <p:cNvPr id="6" name="Content Placeholder 2">
            <a:extLst>
              <a:ext uri="{FF2B5EF4-FFF2-40B4-BE49-F238E27FC236}">
                <a16:creationId xmlns:a16="http://schemas.microsoft.com/office/drawing/2014/main" id="{F71B57F9-C0EA-4EA0-9482-CC2D74B830C2}"/>
              </a:ext>
            </a:extLst>
          </p:cNvPr>
          <p:cNvSpPr txBox="1">
            <a:spLocks/>
          </p:cNvSpPr>
          <p:nvPr/>
        </p:nvSpPr>
        <p:spPr>
          <a:xfrm>
            <a:off x="442459" y="2690836"/>
            <a:ext cx="4122170"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Time period when most of the world’s coal was made</a:t>
            </a:r>
          </a:p>
        </p:txBody>
      </p:sp>
      <p:sp>
        <p:nvSpPr>
          <p:cNvPr id="7" name="Content Placeholder 2">
            <a:extLst>
              <a:ext uri="{FF2B5EF4-FFF2-40B4-BE49-F238E27FC236}">
                <a16:creationId xmlns:a16="http://schemas.microsoft.com/office/drawing/2014/main" id="{36BD3C01-70DC-49DC-8289-9FEB7C826C34}"/>
              </a:ext>
            </a:extLst>
          </p:cNvPr>
          <p:cNvSpPr txBox="1">
            <a:spLocks/>
          </p:cNvSpPr>
          <p:nvPr/>
        </p:nvSpPr>
        <p:spPr>
          <a:xfrm>
            <a:off x="442459" y="4366778"/>
            <a:ext cx="6402727"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solidFill>
                  <a:schemeClr val="bg1"/>
                </a:solidFill>
              </a:rPr>
              <a:t>Brown spongey precursor to coal</a:t>
            </a:r>
            <a:endParaRPr lang="en-GB" sz="2400" dirty="0">
              <a:solidFill>
                <a:schemeClr val="bg1"/>
              </a:solidFill>
            </a:endParaRPr>
          </a:p>
        </p:txBody>
      </p:sp>
      <p:sp>
        <p:nvSpPr>
          <p:cNvPr id="8" name="Content Placeholder 2">
            <a:extLst>
              <a:ext uri="{FF2B5EF4-FFF2-40B4-BE49-F238E27FC236}">
                <a16:creationId xmlns:a16="http://schemas.microsoft.com/office/drawing/2014/main" id="{548E9DE0-E08D-4651-822F-9F35CB171B1C}"/>
              </a:ext>
            </a:extLst>
          </p:cNvPr>
          <p:cNvSpPr txBox="1">
            <a:spLocks/>
          </p:cNvSpPr>
          <p:nvPr/>
        </p:nvSpPr>
        <p:spPr>
          <a:xfrm>
            <a:off x="457201" y="6042720"/>
            <a:ext cx="4114799" cy="70581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By product of using nuclear power</a:t>
            </a:r>
          </a:p>
        </p:txBody>
      </p:sp>
      <p:sp>
        <p:nvSpPr>
          <p:cNvPr id="11" name="Content Placeholder 2">
            <a:extLst>
              <a:ext uri="{FF2B5EF4-FFF2-40B4-BE49-F238E27FC236}">
                <a16:creationId xmlns:a16="http://schemas.microsoft.com/office/drawing/2014/main" id="{D7D39683-1587-426D-94B6-A933DB6E408B}"/>
              </a:ext>
            </a:extLst>
          </p:cNvPr>
          <p:cNvSpPr txBox="1">
            <a:spLocks/>
          </p:cNvSpPr>
          <p:nvPr/>
        </p:nvSpPr>
        <p:spPr>
          <a:xfrm>
            <a:off x="4834904" y="2829450"/>
            <a:ext cx="2069333" cy="45597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Carboniferous</a:t>
            </a:r>
          </a:p>
        </p:txBody>
      </p:sp>
      <p:sp>
        <p:nvSpPr>
          <p:cNvPr id="12" name="Content Placeholder 2">
            <a:extLst>
              <a:ext uri="{FF2B5EF4-FFF2-40B4-BE49-F238E27FC236}">
                <a16:creationId xmlns:a16="http://schemas.microsoft.com/office/drawing/2014/main" id="{A3DA49A7-C39F-489D-AA2B-D3F1CA8DE531}"/>
              </a:ext>
            </a:extLst>
          </p:cNvPr>
          <p:cNvSpPr txBox="1">
            <a:spLocks/>
          </p:cNvSpPr>
          <p:nvPr/>
        </p:nvSpPr>
        <p:spPr>
          <a:xfrm>
            <a:off x="6518447" y="2087685"/>
            <a:ext cx="2145498" cy="4783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Nuclear power</a:t>
            </a:r>
          </a:p>
        </p:txBody>
      </p:sp>
      <p:sp>
        <p:nvSpPr>
          <p:cNvPr id="13" name="Content Placeholder 2">
            <a:extLst>
              <a:ext uri="{FF2B5EF4-FFF2-40B4-BE49-F238E27FC236}">
                <a16:creationId xmlns:a16="http://schemas.microsoft.com/office/drawing/2014/main" id="{9D30760B-83F4-420C-8E5D-67AD20F213E7}"/>
              </a:ext>
            </a:extLst>
          </p:cNvPr>
          <p:cNvSpPr txBox="1">
            <a:spLocks/>
          </p:cNvSpPr>
          <p:nvPr/>
        </p:nvSpPr>
        <p:spPr>
          <a:xfrm>
            <a:off x="4791125" y="5993343"/>
            <a:ext cx="2430354" cy="4798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Radioactive waste</a:t>
            </a:r>
          </a:p>
        </p:txBody>
      </p:sp>
      <p:sp>
        <p:nvSpPr>
          <p:cNvPr id="14" name="Content Placeholder 2">
            <a:extLst>
              <a:ext uri="{FF2B5EF4-FFF2-40B4-BE49-F238E27FC236}">
                <a16:creationId xmlns:a16="http://schemas.microsoft.com/office/drawing/2014/main" id="{F10136A4-2848-41B8-BA3B-A10D0D3BC12B}"/>
              </a:ext>
            </a:extLst>
          </p:cNvPr>
          <p:cNvSpPr txBox="1">
            <a:spLocks/>
          </p:cNvSpPr>
          <p:nvPr/>
        </p:nvSpPr>
        <p:spPr>
          <a:xfrm>
            <a:off x="5181458" y="3616690"/>
            <a:ext cx="2235288" cy="4306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Carbon dioxide</a:t>
            </a:r>
          </a:p>
        </p:txBody>
      </p:sp>
      <p:sp>
        <p:nvSpPr>
          <p:cNvPr id="15" name="Content Placeholder 2">
            <a:extLst>
              <a:ext uri="{FF2B5EF4-FFF2-40B4-BE49-F238E27FC236}">
                <a16:creationId xmlns:a16="http://schemas.microsoft.com/office/drawing/2014/main" id="{92B5B900-B56F-4558-A77A-9DD3ABB22C21}"/>
              </a:ext>
            </a:extLst>
          </p:cNvPr>
          <p:cNvSpPr txBox="1">
            <a:spLocks/>
          </p:cNvSpPr>
          <p:nvPr/>
        </p:nvSpPr>
        <p:spPr>
          <a:xfrm>
            <a:off x="4953450" y="5049249"/>
            <a:ext cx="2160240"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Temperature and burial depth</a:t>
            </a:r>
          </a:p>
        </p:txBody>
      </p:sp>
      <p:sp>
        <p:nvSpPr>
          <p:cNvPr id="16" name="Content Placeholder 2">
            <a:extLst>
              <a:ext uri="{FF2B5EF4-FFF2-40B4-BE49-F238E27FC236}">
                <a16:creationId xmlns:a16="http://schemas.microsoft.com/office/drawing/2014/main" id="{4BD691AD-D050-43FF-9706-A2D40972F0B3}"/>
              </a:ext>
            </a:extLst>
          </p:cNvPr>
          <p:cNvSpPr txBox="1">
            <a:spLocks/>
          </p:cNvSpPr>
          <p:nvPr/>
        </p:nvSpPr>
        <p:spPr>
          <a:xfrm>
            <a:off x="5083723" y="4393558"/>
            <a:ext cx="837458" cy="485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Peat</a:t>
            </a:r>
          </a:p>
        </p:txBody>
      </p:sp>
      <p:sp>
        <p:nvSpPr>
          <p:cNvPr id="17" name="TextBox 16">
            <a:extLst>
              <a:ext uri="{FF2B5EF4-FFF2-40B4-BE49-F238E27FC236}">
                <a16:creationId xmlns:a16="http://schemas.microsoft.com/office/drawing/2014/main" id="{ACC18F4F-6668-4984-A487-4735A2A143F3}"/>
              </a:ext>
            </a:extLst>
          </p:cNvPr>
          <p:cNvSpPr txBox="1"/>
          <p:nvPr/>
        </p:nvSpPr>
        <p:spPr>
          <a:xfrm>
            <a:off x="457200" y="5015288"/>
            <a:ext cx="4242488" cy="1107996"/>
          </a:xfrm>
          <a:prstGeom prst="rect">
            <a:avLst/>
          </a:prstGeom>
          <a:noFill/>
        </p:spPr>
        <p:txBody>
          <a:bodyPr wrap="square" rtlCol="0">
            <a:spAutoFit/>
          </a:bodyPr>
          <a:lstStyle/>
          <a:p>
            <a:r>
              <a:rPr lang="en-GB" sz="2400" dirty="0">
                <a:solidFill>
                  <a:schemeClr val="bg1"/>
                </a:solidFill>
              </a:rPr>
              <a:t>Determines which hydrocarbons are produced</a:t>
            </a:r>
          </a:p>
          <a:p>
            <a:endParaRPr lang="en-GB" dirty="0"/>
          </a:p>
        </p:txBody>
      </p:sp>
      <p:pic>
        <p:nvPicPr>
          <p:cNvPr id="2" name="Picture 1">
            <a:extLst>
              <a:ext uri="{FF2B5EF4-FFF2-40B4-BE49-F238E27FC236}">
                <a16:creationId xmlns:a16="http://schemas.microsoft.com/office/drawing/2014/main" id="{E41EB167-B065-4FE3-BB17-C073A2219E71}"/>
              </a:ext>
            </a:extLst>
          </p:cNvPr>
          <p:cNvPicPr>
            <a:picLocks noChangeAspect="1"/>
          </p:cNvPicPr>
          <p:nvPr/>
        </p:nvPicPr>
        <p:blipFill>
          <a:blip r:embed="rId2"/>
          <a:stretch>
            <a:fillRect/>
          </a:stretch>
        </p:blipFill>
        <p:spPr>
          <a:xfrm>
            <a:off x="-396552" y="112911"/>
            <a:ext cx="8632684" cy="1713124"/>
          </a:xfrm>
          <a:prstGeom prst="rect">
            <a:avLst/>
          </a:prstGeom>
        </p:spPr>
      </p:pic>
    </p:spTree>
    <p:extLst>
      <p:ext uri="{BB962C8B-B14F-4D97-AF65-F5344CB8AC3E}">
        <p14:creationId xmlns:p14="http://schemas.microsoft.com/office/powerpoint/2010/main" val="2633907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019" y="4415845"/>
            <a:ext cx="8712968" cy="2331925"/>
          </a:xfrm>
        </p:spPr>
        <p:txBody>
          <a:bodyPr>
            <a:normAutofit/>
          </a:bodyPr>
          <a:lstStyle/>
          <a:p>
            <a:pPr>
              <a:spcBef>
                <a:spcPts val="0"/>
              </a:spcBef>
            </a:pPr>
            <a:r>
              <a:rPr lang="en-US" sz="2400" dirty="0"/>
              <a:t>Uses large amounts of land, water, and energy, when compared to other oil resources</a:t>
            </a:r>
          </a:p>
          <a:p>
            <a:pPr>
              <a:spcBef>
                <a:spcPts val="0"/>
              </a:spcBef>
            </a:pPr>
            <a:r>
              <a:rPr lang="en-US" sz="2400" dirty="0"/>
              <a:t>Carbon dioxide emissions are </a:t>
            </a:r>
            <a:r>
              <a:rPr lang="en-US" sz="2400" b="1" dirty="0">
                <a:solidFill>
                  <a:srgbClr val="D35241"/>
                </a:solidFill>
              </a:rPr>
              <a:t>~15% higher </a:t>
            </a:r>
            <a:r>
              <a:rPr lang="en-US" sz="2400" dirty="0"/>
              <a:t>compared with standard crude oil extraction</a:t>
            </a:r>
          </a:p>
          <a:p>
            <a:pPr>
              <a:spcBef>
                <a:spcPts val="0"/>
              </a:spcBef>
            </a:pPr>
            <a:r>
              <a:rPr lang="en-US" sz="2400" b="1" dirty="0">
                <a:solidFill>
                  <a:srgbClr val="D35241"/>
                </a:solidFill>
              </a:rPr>
              <a:t>Open-pit mining </a:t>
            </a:r>
            <a:r>
              <a:rPr lang="en-US" sz="2400" dirty="0"/>
              <a:t>produces a lot of waste - leftover sand, clays, and contaminants</a:t>
            </a:r>
            <a:endParaRPr lang="en-US" sz="2000" dirty="0"/>
          </a:p>
          <a:p>
            <a:pPr>
              <a:spcBef>
                <a:spcPts val="0"/>
              </a:spcBef>
            </a:pPr>
            <a:endParaRPr lang="en-US" sz="2000" dirty="0">
              <a:solidFill>
                <a:prstClr val="black"/>
              </a:solidFill>
            </a:endParaRPr>
          </a:p>
          <a:p>
            <a:pPr marL="0" indent="0">
              <a:buNone/>
            </a:pP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5950" y="1988840"/>
            <a:ext cx="2368672" cy="2066845"/>
          </a:xfrm>
          <a:prstGeom prst="rect">
            <a:avLst/>
          </a:prstGeom>
        </p:spPr>
      </p:pic>
      <p:sp>
        <p:nvSpPr>
          <p:cNvPr id="7" name="Rectangle 6"/>
          <p:cNvSpPr/>
          <p:nvPr/>
        </p:nvSpPr>
        <p:spPr>
          <a:xfrm>
            <a:off x="311019" y="2188575"/>
            <a:ext cx="6696744" cy="2308324"/>
          </a:xfrm>
          <a:prstGeom prst="rect">
            <a:avLst/>
          </a:prstGeom>
        </p:spPr>
        <p:txBody>
          <a:bodyPr wrap="square">
            <a:spAutoFit/>
          </a:bodyPr>
          <a:lstStyle/>
          <a:p>
            <a:pPr marL="285750" indent="-285750">
              <a:spcBef>
                <a:spcPts val="0"/>
              </a:spcBef>
              <a:buFont typeface="Arial" panose="020B0604020202020204" pitchFamily="34" charset="0"/>
              <a:buChar char="•"/>
            </a:pPr>
            <a:r>
              <a:rPr lang="en-US" sz="2400" b="1" dirty="0">
                <a:solidFill>
                  <a:srgbClr val="D35241"/>
                </a:solidFill>
              </a:rPr>
              <a:t>Tar sands </a:t>
            </a:r>
            <a:r>
              <a:rPr lang="en-US" sz="2400" dirty="0">
                <a:solidFill>
                  <a:prstClr val="black"/>
                </a:solidFill>
              </a:rPr>
              <a:t>- mixtures of clay, sand, water, and </a:t>
            </a:r>
            <a:r>
              <a:rPr lang="en-US" sz="2400" b="1" dirty="0">
                <a:solidFill>
                  <a:srgbClr val="D35241"/>
                </a:solidFill>
              </a:rPr>
              <a:t>bitumen</a:t>
            </a:r>
          </a:p>
          <a:p>
            <a:pPr marL="285750" indent="-285750">
              <a:spcBef>
                <a:spcPts val="0"/>
              </a:spcBef>
              <a:buFont typeface="Arial" panose="020B0604020202020204" pitchFamily="34" charset="0"/>
              <a:buChar char="•"/>
            </a:pPr>
            <a:r>
              <a:rPr lang="en-US" sz="2400" dirty="0"/>
              <a:t>Bitumen can’t be pumped so tar sands are </a:t>
            </a:r>
            <a:r>
              <a:rPr lang="en-US" sz="2400" b="1" dirty="0">
                <a:solidFill>
                  <a:srgbClr val="D35241"/>
                </a:solidFill>
              </a:rPr>
              <a:t>mined</a:t>
            </a:r>
            <a:r>
              <a:rPr lang="en-US" sz="2400" dirty="0"/>
              <a:t>.</a:t>
            </a:r>
          </a:p>
          <a:p>
            <a:pPr marL="285750" indent="-285750">
              <a:spcBef>
                <a:spcPts val="0"/>
              </a:spcBef>
              <a:buFont typeface="Arial" panose="020B0604020202020204" pitchFamily="34" charset="0"/>
              <a:buChar char="•"/>
            </a:pPr>
            <a:r>
              <a:rPr lang="en-US" sz="2400" b="1" dirty="0">
                <a:solidFill>
                  <a:srgbClr val="D35241"/>
                </a:solidFill>
              </a:rPr>
              <a:t>Vast reserve </a:t>
            </a:r>
            <a:r>
              <a:rPr lang="en-US" sz="2400" dirty="0"/>
              <a:t>of untapped oil.</a:t>
            </a:r>
          </a:p>
          <a:p>
            <a:pPr marL="285750" indent="-285750">
              <a:spcBef>
                <a:spcPts val="0"/>
              </a:spcBef>
              <a:buFont typeface="Arial" panose="020B0604020202020204" pitchFamily="34" charset="0"/>
              <a:buChar char="•"/>
            </a:pPr>
            <a:r>
              <a:rPr lang="en-US" sz="2400" dirty="0"/>
              <a:t>Provided a massive </a:t>
            </a:r>
            <a:r>
              <a:rPr lang="en-US" sz="2400" b="1" dirty="0">
                <a:solidFill>
                  <a:srgbClr val="D35241"/>
                </a:solidFill>
              </a:rPr>
              <a:t>economic growth</a:t>
            </a:r>
            <a:r>
              <a:rPr lang="en-US" sz="2400" b="1" dirty="0"/>
              <a:t> </a:t>
            </a:r>
            <a:r>
              <a:rPr lang="en-US" sz="2400" dirty="0"/>
              <a:t>and thousands of jobs in Alberta.</a:t>
            </a: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99392"/>
            <a:ext cx="85534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85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772816"/>
            <a:ext cx="5472608" cy="4680520"/>
          </a:xfrm>
        </p:spPr>
        <p:txBody>
          <a:bodyPr>
            <a:noAutofit/>
          </a:bodyPr>
          <a:lstStyle/>
          <a:p>
            <a:pPr marL="0" indent="0">
              <a:spcBef>
                <a:spcPts val="0"/>
              </a:spcBef>
              <a:buNone/>
              <a:defRPr/>
            </a:pPr>
            <a:r>
              <a:rPr lang="en-GB" b="1" dirty="0"/>
              <a:t>What are natural resources?</a:t>
            </a:r>
          </a:p>
          <a:p>
            <a:pPr marL="0" indent="0">
              <a:spcBef>
                <a:spcPts val="0"/>
              </a:spcBef>
              <a:buNone/>
              <a:defRPr/>
            </a:pPr>
            <a:endParaRPr lang="en-GB" b="1" dirty="0"/>
          </a:p>
          <a:p>
            <a:pPr marL="0" indent="0">
              <a:spcBef>
                <a:spcPts val="0"/>
              </a:spcBef>
              <a:buNone/>
              <a:defRPr/>
            </a:pPr>
            <a:r>
              <a:rPr lang="en-GB" b="1" dirty="0"/>
              <a:t>What are some examples of natural resources and what are they used for?</a:t>
            </a:r>
          </a:p>
          <a:p>
            <a:pPr marL="0" indent="0">
              <a:spcBef>
                <a:spcPts val="0"/>
              </a:spcBef>
              <a:buNone/>
              <a:defRPr/>
            </a:pPr>
            <a:endParaRPr lang="en-GB" b="1" dirty="0"/>
          </a:p>
          <a:p>
            <a:pPr marL="0" indent="0">
              <a:spcBef>
                <a:spcPts val="0"/>
              </a:spcBef>
              <a:buNone/>
              <a:defRPr/>
            </a:pPr>
            <a:r>
              <a:rPr lang="en-GB" b="1" dirty="0"/>
              <a:t>What can nations try to do if they don’t have all the natural resources they need?</a:t>
            </a:r>
          </a:p>
          <a:p>
            <a:pPr>
              <a:spcBef>
                <a:spcPts val="0"/>
              </a:spcBef>
              <a:defRPr/>
            </a:pPr>
            <a:endParaRPr lang="en-GB" dirty="0"/>
          </a:p>
          <a:p>
            <a:endParaRPr lang="en-GB"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43" y="116632"/>
            <a:ext cx="71088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C:\Users\amy.ball\Downloads\earth-27436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67" y="2060848"/>
            <a:ext cx="4143626" cy="414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31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15538">
            <a:off x="7011021" y="1038103"/>
            <a:ext cx="1747129" cy="2765220"/>
          </a:xfrm>
          <a:prstGeom prst="rect">
            <a:avLst/>
          </a:prstGeom>
        </p:spPr>
      </p:pic>
      <p:sp>
        <p:nvSpPr>
          <p:cNvPr id="2" name="Content Placeholder 1"/>
          <p:cNvSpPr>
            <a:spLocks noGrp="1"/>
          </p:cNvSpPr>
          <p:nvPr>
            <p:ph idx="1"/>
          </p:nvPr>
        </p:nvSpPr>
        <p:spPr>
          <a:xfrm>
            <a:off x="503548" y="1850831"/>
            <a:ext cx="8748972" cy="4176464"/>
          </a:xfrm>
        </p:spPr>
        <p:txBody>
          <a:bodyPr>
            <a:noAutofit/>
          </a:bodyPr>
          <a:lstStyle/>
          <a:p>
            <a:r>
              <a:rPr lang="en-GB" sz="2500" b="1" dirty="0">
                <a:solidFill>
                  <a:srgbClr val="D35241"/>
                </a:solidFill>
              </a:rPr>
              <a:t>Methane hydrates </a:t>
            </a:r>
            <a:r>
              <a:rPr lang="en-GB" sz="2500" dirty="0"/>
              <a:t>are methane (natural gas)                     trapped lattices of ice.</a:t>
            </a:r>
          </a:p>
          <a:p>
            <a:r>
              <a:rPr lang="en-US" sz="2500" b="1" dirty="0">
                <a:solidFill>
                  <a:srgbClr val="D35241"/>
                </a:solidFill>
              </a:rPr>
              <a:t>Arctic permafrost </a:t>
            </a:r>
            <a:r>
              <a:rPr lang="en-US" sz="2500" dirty="0"/>
              <a:t>and </a:t>
            </a:r>
            <a:r>
              <a:rPr lang="en-US" sz="2500" b="1" dirty="0">
                <a:solidFill>
                  <a:srgbClr val="D35241"/>
                </a:solidFill>
              </a:rPr>
              <a:t>sea floor sediments </a:t>
            </a:r>
            <a:r>
              <a:rPr lang="en-US" sz="2500" dirty="0"/>
              <a:t>at                          300-500m depth</a:t>
            </a:r>
          </a:p>
          <a:p>
            <a:r>
              <a:rPr lang="en-US" sz="2500" dirty="0"/>
              <a:t>Untapped</a:t>
            </a:r>
            <a:r>
              <a:rPr lang="en-US" sz="2500" b="1" dirty="0">
                <a:solidFill>
                  <a:srgbClr val="D35241"/>
                </a:solidFill>
              </a:rPr>
              <a:t> reserve </a:t>
            </a:r>
            <a:r>
              <a:rPr lang="en-US" sz="2500" dirty="0"/>
              <a:t>of fossil fuel</a:t>
            </a:r>
          </a:p>
          <a:p>
            <a:r>
              <a:rPr lang="en-GB" sz="2500" b="1" dirty="0">
                <a:solidFill>
                  <a:srgbClr val="D35241"/>
                </a:solidFill>
              </a:rPr>
              <a:t>Warming </a:t>
            </a:r>
            <a:r>
              <a:rPr lang="en-GB" sz="2500" dirty="0"/>
              <a:t>or</a:t>
            </a:r>
            <a:r>
              <a:rPr lang="en-GB" sz="2500" b="1" dirty="0">
                <a:solidFill>
                  <a:srgbClr val="D35241"/>
                </a:solidFill>
              </a:rPr>
              <a:t> depressurising </a:t>
            </a:r>
            <a:r>
              <a:rPr lang="en-GB" sz="2500" dirty="0">
                <a:sym typeface="Wingdings" panose="05000000000000000000" pitchFamily="2" charset="2"/>
              </a:rPr>
              <a:t></a:t>
            </a:r>
            <a:r>
              <a:rPr lang="en-GB" sz="2500" b="1" dirty="0">
                <a:solidFill>
                  <a:srgbClr val="D35241"/>
                </a:solidFill>
              </a:rPr>
              <a:t> </a:t>
            </a:r>
            <a:r>
              <a:rPr lang="en-GB" sz="2500" dirty="0"/>
              <a:t>turns into water + natural gas</a:t>
            </a:r>
          </a:p>
          <a:p>
            <a:r>
              <a:rPr lang="en-US" sz="2500" b="1" dirty="0">
                <a:solidFill>
                  <a:srgbClr val="D35241"/>
                </a:solidFill>
              </a:rPr>
              <a:t>Global warming </a:t>
            </a:r>
            <a:r>
              <a:rPr lang="en-US" sz="2500" dirty="0"/>
              <a:t>is likely to liberate methane hydrates </a:t>
            </a:r>
          </a:p>
          <a:p>
            <a:r>
              <a:rPr lang="en-US" sz="2500" dirty="0"/>
              <a:t>Past climate warming events in geological history are linked with methane hydrate</a:t>
            </a:r>
          </a:p>
          <a:p>
            <a:r>
              <a:rPr lang="en-US" sz="2500" dirty="0"/>
              <a:t>CH4 is 20x more </a:t>
            </a:r>
            <a:r>
              <a:rPr lang="en-US" sz="2500" b="1" dirty="0">
                <a:solidFill>
                  <a:srgbClr val="D35241"/>
                </a:solidFill>
              </a:rPr>
              <a:t>potent</a:t>
            </a:r>
            <a:r>
              <a:rPr lang="en-US" sz="2500" dirty="0"/>
              <a:t> than CO</a:t>
            </a:r>
            <a:r>
              <a:rPr lang="en-US" sz="1800" dirty="0"/>
              <a:t>2</a:t>
            </a:r>
            <a:r>
              <a:rPr lang="en-US" sz="2500" dirty="0"/>
              <a:t> – accelerate global warming</a:t>
            </a:r>
          </a:p>
        </p:txBody>
      </p:sp>
      <p:pic>
        <p:nvPicPr>
          <p:cNvPr id="1945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0296"/>
          <a:stretch/>
        </p:blipFill>
        <p:spPr bwMode="auto">
          <a:xfrm>
            <a:off x="18189" y="-77786"/>
            <a:ext cx="8553450" cy="181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89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060848"/>
            <a:ext cx="8424936" cy="4608512"/>
          </a:xfrm>
        </p:spPr>
        <p:txBody>
          <a:bodyPr>
            <a:normAutofit fontScale="85000" lnSpcReduction="20000"/>
          </a:bodyPr>
          <a:lstStyle/>
          <a:p>
            <a:r>
              <a:rPr lang="en-GB" b="1" dirty="0">
                <a:solidFill>
                  <a:srgbClr val="D35241"/>
                </a:solidFill>
              </a:rPr>
              <a:t>Energy resources </a:t>
            </a:r>
            <a:r>
              <a:rPr lang="en-GB" dirty="0"/>
              <a:t>are </a:t>
            </a:r>
            <a:r>
              <a:rPr lang="en-GB" b="1" dirty="0">
                <a:solidFill>
                  <a:srgbClr val="D35241"/>
                </a:solidFill>
              </a:rPr>
              <a:t>natural resources </a:t>
            </a:r>
            <a:r>
              <a:rPr lang="en-GB" dirty="0"/>
              <a:t>- </a:t>
            </a:r>
            <a:r>
              <a:rPr lang="en-GB" b="1" dirty="0">
                <a:solidFill>
                  <a:srgbClr val="D35241"/>
                </a:solidFill>
              </a:rPr>
              <a:t>non-renewable</a:t>
            </a:r>
            <a:r>
              <a:rPr lang="en-GB" b="1" dirty="0"/>
              <a:t> </a:t>
            </a:r>
            <a:r>
              <a:rPr lang="en-GB" dirty="0"/>
              <a:t>or</a:t>
            </a:r>
            <a:r>
              <a:rPr lang="en-GB" b="1" dirty="0"/>
              <a:t> </a:t>
            </a:r>
            <a:r>
              <a:rPr lang="en-GB" b="1" dirty="0">
                <a:solidFill>
                  <a:srgbClr val="D35241"/>
                </a:solidFill>
              </a:rPr>
              <a:t>renewable</a:t>
            </a:r>
          </a:p>
          <a:p>
            <a:r>
              <a:rPr lang="en-GB" dirty="0"/>
              <a:t>Oil, gas and coal are </a:t>
            </a:r>
            <a:r>
              <a:rPr lang="en-GB" b="1" dirty="0">
                <a:solidFill>
                  <a:srgbClr val="D35241"/>
                </a:solidFill>
              </a:rPr>
              <a:t>fossil fuels </a:t>
            </a:r>
            <a:r>
              <a:rPr lang="en-GB" dirty="0"/>
              <a:t>formed from marine </a:t>
            </a:r>
            <a:r>
              <a:rPr lang="en-GB" b="1" dirty="0">
                <a:solidFill>
                  <a:srgbClr val="D35241"/>
                </a:solidFill>
              </a:rPr>
              <a:t>plankton</a:t>
            </a:r>
            <a:r>
              <a:rPr lang="en-GB" dirty="0"/>
              <a:t> (oil and gas) and land plants in swampy conditions (coal). </a:t>
            </a:r>
          </a:p>
          <a:p>
            <a:r>
              <a:rPr lang="en-GB" dirty="0"/>
              <a:t>Fossils fuels can be burned directly for heat or used to generate electricity through heating </a:t>
            </a:r>
            <a:r>
              <a:rPr lang="en-GB"/>
              <a:t>water. </a:t>
            </a:r>
            <a:endParaRPr lang="en-GB" dirty="0"/>
          </a:p>
          <a:p>
            <a:r>
              <a:rPr lang="en-GB" dirty="0"/>
              <a:t>Nuclear power is generated from the radioactive elements uranium ad plutonium. No </a:t>
            </a:r>
            <a:r>
              <a:rPr lang="en-GB" b="1" dirty="0">
                <a:solidFill>
                  <a:srgbClr val="D35241"/>
                </a:solidFill>
              </a:rPr>
              <a:t>greenhouse gases </a:t>
            </a:r>
            <a:r>
              <a:rPr lang="en-GB" dirty="0"/>
              <a:t>but issues with </a:t>
            </a:r>
            <a:r>
              <a:rPr lang="en-GB" b="1" dirty="0">
                <a:solidFill>
                  <a:srgbClr val="D35241"/>
                </a:solidFill>
              </a:rPr>
              <a:t>radioactive waste </a:t>
            </a:r>
            <a:r>
              <a:rPr lang="en-GB" dirty="0"/>
              <a:t>disposal.</a:t>
            </a:r>
          </a:p>
          <a:p>
            <a:r>
              <a:rPr lang="en-GB" b="1" dirty="0">
                <a:solidFill>
                  <a:srgbClr val="D35241"/>
                </a:solidFill>
              </a:rPr>
              <a:t>Unconventional fossil fuels </a:t>
            </a:r>
            <a:r>
              <a:rPr lang="en-GB" dirty="0"/>
              <a:t>include methane hydrates and tar sands.</a:t>
            </a:r>
          </a:p>
          <a:p>
            <a:endParaRPr lang="en-GB" dirty="0"/>
          </a:p>
          <a:p>
            <a:endParaRPr lang="en-GB" dirty="0"/>
          </a:p>
          <a:p>
            <a:endParaRPr lang="en-GB" dirty="0"/>
          </a:p>
          <a:p>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23" t="15643" r="45094" b="34608"/>
          <a:stretch/>
        </p:blipFill>
        <p:spPr bwMode="auto">
          <a:xfrm>
            <a:off x="548639" y="341377"/>
            <a:ext cx="4291585"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44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254" y="1855260"/>
            <a:ext cx="8500348" cy="1142407"/>
          </a:xfrm>
        </p:spPr>
        <p:txBody>
          <a:bodyPr>
            <a:noAutofit/>
          </a:bodyPr>
          <a:lstStyle/>
          <a:p>
            <a:pPr marL="0" indent="0">
              <a:spcBef>
                <a:spcPts val="0"/>
              </a:spcBef>
              <a:buNone/>
              <a:defRPr/>
            </a:pPr>
            <a:r>
              <a:rPr lang="en-GB" b="1" dirty="0">
                <a:solidFill>
                  <a:srgbClr val="D35241"/>
                </a:solidFill>
              </a:rPr>
              <a:t>Natural resources</a:t>
            </a:r>
            <a:r>
              <a:rPr lang="en-GB" b="1" dirty="0">
                <a:solidFill>
                  <a:srgbClr val="2BB8C9"/>
                </a:solidFill>
              </a:rPr>
              <a:t> </a:t>
            </a:r>
            <a:r>
              <a:rPr lang="en-GB" dirty="0"/>
              <a:t>– natural substances required by humans for different needs.</a:t>
            </a:r>
          </a:p>
          <a:p>
            <a:pPr marL="0" indent="0">
              <a:spcBef>
                <a:spcPts val="0"/>
              </a:spcBef>
              <a:buNone/>
              <a:defRPr/>
            </a:pPr>
            <a:endParaRPr lang="en-GB" dirty="0"/>
          </a:p>
          <a:p>
            <a:pPr>
              <a:spcBef>
                <a:spcPts val="0"/>
              </a:spcBef>
              <a:defRPr/>
            </a:pPr>
            <a:endParaRPr lang="en-GB" dirty="0"/>
          </a:p>
          <a:p>
            <a:endParaRPr lang="en-GB" sz="2800" dirty="0"/>
          </a:p>
        </p:txBody>
      </p:sp>
      <p:pic>
        <p:nvPicPr>
          <p:cNvPr id="3078" name="Picture 6" descr="Wheat, Bread, Cereal, Straw, Ry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5" r="25085"/>
          <a:stretch/>
        </p:blipFill>
        <p:spPr bwMode="auto">
          <a:xfrm>
            <a:off x="2791956" y="2912695"/>
            <a:ext cx="2214196"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2" descr="File:Gold-Quartz-265787.jpg"/>
          <p:cNvPicPr>
            <a:picLocks noChangeAspect="1" noChangeArrowheads="1"/>
          </p:cNvPicPr>
          <p:nvPr/>
        </p:nvPicPr>
        <p:blipFill rotWithShape="1">
          <a:blip r:embed="rId4">
            <a:extLst>
              <a:ext uri="{28A0092B-C50C-407E-A947-70E740481C1C}">
                <a14:useLocalDpi xmlns:a14="http://schemas.microsoft.com/office/drawing/2010/main" val="0"/>
              </a:ext>
            </a:extLst>
          </a:blip>
          <a:srcRect l="11038" t="7701" r="17303" b="7701"/>
          <a:stretch/>
        </p:blipFill>
        <p:spPr bwMode="auto">
          <a:xfrm>
            <a:off x="270151" y="2827448"/>
            <a:ext cx="2235748"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0" name="Picture 18" descr="Forestry, Logging, Deforestation, Timber, Lumber"/>
          <p:cNvPicPr>
            <a:picLocks noChangeAspect="1" noChangeArrowheads="1"/>
          </p:cNvPicPr>
          <p:nvPr/>
        </p:nvPicPr>
        <p:blipFill rotWithShape="1">
          <a:blip r:embed="rId5">
            <a:extLst>
              <a:ext uri="{28A0092B-C50C-407E-A947-70E740481C1C}">
                <a14:useLocalDpi xmlns:a14="http://schemas.microsoft.com/office/drawing/2010/main" val="0"/>
              </a:ext>
            </a:extLst>
          </a:blip>
          <a:srcRect l="17008" r="26554" b="18949"/>
          <a:stretch/>
        </p:blipFill>
        <p:spPr bwMode="auto">
          <a:xfrm>
            <a:off x="6590122" y="4399824"/>
            <a:ext cx="2256114"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2" name="Picture 20" descr="Niagara, Cases, Water, Waterfall, Border, Ontari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 t="5336" r="24794" b="139"/>
          <a:stretch/>
        </p:blipFill>
        <p:spPr bwMode="auto">
          <a:xfrm>
            <a:off x="1302345" y="4325281"/>
            <a:ext cx="2291363"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Content Placeholder 2"/>
          <p:cNvSpPr txBox="1">
            <a:spLocks/>
          </p:cNvSpPr>
          <p:nvPr/>
        </p:nvSpPr>
        <p:spPr>
          <a:xfrm>
            <a:off x="242109" y="3292439"/>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bg1"/>
                </a:solidFill>
                <a:effectLst>
                  <a:outerShdw blurRad="38100" dist="38100" dir="2700000" algn="tl">
                    <a:srgbClr val="000000">
                      <a:alpha val="43137"/>
                    </a:srgbClr>
                  </a:outerShdw>
                </a:effectLst>
              </a:rPr>
              <a:t>Metals and minerals</a:t>
            </a:r>
          </a:p>
        </p:txBody>
      </p:sp>
      <p:sp>
        <p:nvSpPr>
          <p:cNvPr id="38" name="Content Placeholder 2"/>
          <p:cNvSpPr txBox="1">
            <a:spLocks/>
          </p:cNvSpPr>
          <p:nvPr/>
        </p:nvSpPr>
        <p:spPr>
          <a:xfrm>
            <a:off x="1351047" y="5072695"/>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effectLst>
                  <a:outerShdw blurRad="38100" dist="38100" dir="2700000" algn="tl">
                    <a:srgbClr val="000000">
                      <a:alpha val="43137"/>
                    </a:srgbClr>
                  </a:outerShdw>
                </a:effectLst>
              </a:rPr>
              <a:t>Water</a:t>
            </a:r>
          </a:p>
        </p:txBody>
      </p:sp>
      <p:sp>
        <p:nvSpPr>
          <p:cNvPr id="39" name="Content Placeholder 2"/>
          <p:cNvSpPr txBox="1">
            <a:spLocks/>
          </p:cNvSpPr>
          <p:nvPr/>
        </p:nvSpPr>
        <p:spPr>
          <a:xfrm>
            <a:off x="2780155" y="3692926"/>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effectLst>
                  <a:outerShdw blurRad="38100" dist="38100" dir="2700000" algn="tl">
                    <a:srgbClr val="000000">
                      <a:alpha val="43137"/>
                    </a:srgbClr>
                  </a:outerShdw>
                </a:effectLst>
              </a:rPr>
              <a:t>Crops</a:t>
            </a:r>
          </a:p>
        </p:txBody>
      </p:sp>
      <p:sp>
        <p:nvSpPr>
          <p:cNvPr id="41" name="Content Placeholder 2"/>
          <p:cNvSpPr txBox="1">
            <a:spLocks/>
          </p:cNvSpPr>
          <p:nvPr/>
        </p:nvSpPr>
        <p:spPr>
          <a:xfrm>
            <a:off x="6590122" y="5134518"/>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effectLst>
                  <a:outerShdw blurRad="38100" dist="38100" dir="2700000" algn="tl">
                    <a:srgbClr val="000000">
                      <a:alpha val="43137"/>
                    </a:srgbClr>
                  </a:outerShdw>
                </a:effectLst>
              </a:rPr>
              <a:t>Forests</a:t>
            </a:r>
          </a:p>
        </p:txBody>
      </p:sp>
      <p:pic>
        <p:nvPicPr>
          <p:cNvPr id="3094" name="Picture 22" descr="Sloth, Three Finger Sloth, Jungle, Costa Ric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099" r="5968"/>
          <a:stretch/>
        </p:blipFill>
        <p:spPr bwMode="auto">
          <a:xfrm>
            <a:off x="5553801" y="2878355"/>
            <a:ext cx="2165790" cy="2157162"/>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3" name="Content Placeholder 2"/>
          <p:cNvSpPr txBox="1">
            <a:spLocks/>
          </p:cNvSpPr>
          <p:nvPr/>
        </p:nvSpPr>
        <p:spPr>
          <a:xfrm>
            <a:off x="5485352" y="3521895"/>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bg1"/>
                </a:solidFill>
                <a:effectLst>
                  <a:outerShdw blurRad="38100" dist="38100" dir="2700000" algn="tl">
                    <a:srgbClr val="000000">
                      <a:alpha val="43137"/>
                    </a:srgbClr>
                  </a:outerShdw>
                </a:effectLst>
              </a:rPr>
              <a:t>Rainforests</a:t>
            </a:r>
          </a:p>
        </p:txBody>
      </p:sp>
      <p:pic>
        <p:nvPicPr>
          <p:cNvPr id="44" name="Picture 43"/>
          <p:cNvPicPr>
            <a:picLocks noChangeAspect="1"/>
          </p:cNvPicPr>
          <p:nvPr/>
        </p:nvPicPr>
        <p:blipFill rotWithShape="1">
          <a:blip r:embed="rId8" cstate="print">
            <a:extLst>
              <a:ext uri="{28A0092B-C50C-407E-A947-70E740481C1C}">
                <a14:useLocalDpi xmlns:a14="http://schemas.microsoft.com/office/drawing/2010/main" val="0"/>
              </a:ext>
            </a:extLst>
          </a:blip>
          <a:srcRect l="11747" r="11747"/>
          <a:stretch/>
        </p:blipFill>
        <p:spPr>
          <a:xfrm>
            <a:off x="4159431" y="4349665"/>
            <a:ext cx="2235457" cy="2191485"/>
          </a:xfrm>
          <a:prstGeom prst="ellipse">
            <a:avLst/>
          </a:prstGeom>
          <a:ln w="38100">
            <a:solidFill>
              <a:schemeClr val="bg1"/>
            </a:solidFill>
          </a:ln>
          <a:effectLst>
            <a:outerShdw blurRad="50800" dist="38100" dir="2700000" algn="tl" rotWithShape="0">
              <a:prstClr val="black">
                <a:alpha val="40000"/>
              </a:prstClr>
            </a:outerShdw>
          </a:effectLst>
        </p:spPr>
      </p:pic>
      <p:sp>
        <p:nvSpPr>
          <p:cNvPr id="45" name="Content Placeholder 2"/>
          <p:cNvSpPr txBox="1">
            <a:spLocks/>
          </p:cNvSpPr>
          <p:nvPr/>
        </p:nvSpPr>
        <p:spPr>
          <a:xfrm>
            <a:off x="4141847" y="4991673"/>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bg1"/>
                </a:solidFill>
                <a:effectLst>
                  <a:outerShdw blurRad="38100" dist="38100" dir="2700000" algn="tl">
                    <a:srgbClr val="000000">
                      <a:alpha val="43137"/>
                    </a:srgbClr>
                  </a:outerShdw>
                </a:effectLst>
              </a:rPr>
              <a:t>Coal, oil and gas</a:t>
            </a: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43" y="116632"/>
            <a:ext cx="71088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52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5" y="2276871"/>
            <a:ext cx="5880335" cy="11424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GB" sz="4000" b="1" dirty="0"/>
              <a:t>What are </a:t>
            </a:r>
            <a:r>
              <a:rPr lang="en-GB" sz="4000" b="1" u="sng" dirty="0"/>
              <a:t>energy </a:t>
            </a:r>
            <a:r>
              <a:rPr lang="en-GB" sz="4000" b="1" dirty="0"/>
              <a:t>resources?</a:t>
            </a:r>
          </a:p>
          <a:p>
            <a:pPr marL="0" indent="0">
              <a:spcBef>
                <a:spcPts val="0"/>
              </a:spcBef>
              <a:buFont typeface="Arial" panose="020B0604020202020204" pitchFamily="34" charset="0"/>
              <a:buNone/>
              <a:defRPr/>
            </a:pPr>
            <a:endParaRPr lang="en-GB" sz="4000" b="1" dirty="0"/>
          </a:p>
          <a:p>
            <a:pPr>
              <a:spcBef>
                <a:spcPts val="0"/>
              </a:spcBef>
              <a:defRPr/>
            </a:pPr>
            <a:endParaRPr lang="en-GB" dirty="0"/>
          </a:p>
          <a:p>
            <a:endParaRPr lang="en-GB" sz="2800" dirty="0"/>
          </a:p>
        </p:txBody>
      </p:sp>
      <p:pic>
        <p:nvPicPr>
          <p:cNvPr id="5" name="Picture 2" descr="C:\Users\amy.ball\Downloads\earth-27436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912" y="2575337"/>
            <a:ext cx="4143626" cy="41458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67545" y="4077072"/>
            <a:ext cx="5184576" cy="11424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GB" sz="4000" b="1" dirty="0"/>
              <a:t>What are some of the different types of energy resource?</a:t>
            </a:r>
          </a:p>
          <a:p>
            <a:pPr marL="0" indent="0">
              <a:spcBef>
                <a:spcPts val="0"/>
              </a:spcBef>
              <a:buFont typeface="Arial" panose="020B0604020202020204" pitchFamily="34" charset="0"/>
              <a:buNone/>
              <a:defRPr/>
            </a:pPr>
            <a:endParaRPr lang="en-GB" sz="4000" b="1" dirty="0"/>
          </a:p>
          <a:p>
            <a:pPr marL="0" indent="0">
              <a:spcBef>
                <a:spcPts val="0"/>
              </a:spcBef>
              <a:buFont typeface="Arial" panose="020B0604020202020204" pitchFamily="34" charset="0"/>
              <a:buNone/>
              <a:defRPr/>
            </a:pPr>
            <a:endParaRPr lang="en-GB" sz="4000" b="1" dirty="0"/>
          </a:p>
          <a:p>
            <a:pPr>
              <a:spcBef>
                <a:spcPts val="0"/>
              </a:spcBef>
              <a:defRPr/>
            </a:pPr>
            <a:endParaRPr lang="en-GB" dirty="0"/>
          </a:p>
          <a:p>
            <a:endParaRPr lang="en-GB" sz="2800" dirty="0"/>
          </a:p>
        </p:txBody>
      </p:sp>
      <p:sp>
        <p:nvSpPr>
          <p:cNvPr id="3" name="Title 2"/>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116632"/>
            <a:ext cx="869315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3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50" y="1643824"/>
            <a:ext cx="1604670" cy="16486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5668">
            <a:off x="4608185" y="1739210"/>
            <a:ext cx="1939146" cy="145183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603" y="3589535"/>
            <a:ext cx="908829" cy="174739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03827">
            <a:off x="3276793" y="1692541"/>
            <a:ext cx="1216144" cy="189094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75531">
            <a:off x="3623499" y="3688195"/>
            <a:ext cx="1822599" cy="155007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485921">
            <a:off x="7383547" y="1528179"/>
            <a:ext cx="1044398" cy="1390803"/>
          </a:xfrm>
          <a:prstGeom prst="rect">
            <a:avLst/>
          </a:prstGeom>
        </p:spPr>
      </p:pic>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961" y="4366912"/>
            <a:ext cx="833854" cy="86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82509">
            <a:off x="2305709" y="3759517"/>
            <a:ext cx="839913" cy="1375605"/>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5272">
            <a:off x="1923012" y="2516564"/>
            <a:ext cx="968836" cy="1112451"/>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84913" y="3463471"/>
            <a:ext cx="2223157" cy="1158358"/>
          </a:xfrm>
          <a:prstGeom prst="rect">
            <a:avLst/>
          </a:prstGeom>
        </p:spPr>
      </p:pic>
      <p:sp>
        <p:nvSpPr>
          <p:cNvPr id="14" name="Content Placeholder 2"/>
          <p:cNvSpPr txBox="1">
            <a:spLocks/>
          </p:cNvSpPr>
          <p:nvPr/>
        </p:nvSpPr>
        <p:spPr>
          <a:xfrm>
            <a:off x="329050" y="2616352"/>
            <a:ext cx="1312733"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Wind</a:t>
            </a:r>
          </a:p>
        </p:txBody>
      </p:sp>
      <p:sp>
        <p:nvSpPr>
          <p:cNvPr id="15" name="Content Placeholder 2"/>
          <p:cNvSpPr txBox="1">
            <a:spLocks/>
          </p:cNvSpPr>
          <p:nvPr/>
        </p:nvSpPr>
        <p:spPr>
          <a:xfrm>
            <a:off x="1603944" y="2009197"/>
            <a:ext cx="1856733"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Biofuel</a:t>
            </a:r>
          </a:p>
        </p:txBody>
      </p:sp>
      <p:sp>
        <p:nvSpPr>
          <p:cNvPr id="16" name="Content Placeholder 2"/>
          <p:cNvSpPr txBox="1">
            <a:spLocks/>
          </p:cNvSpPr>
          <p:nvPr/>
        </p:nvSpPr>
        <p:spPr>
          <a:xfrm>
            <a:off x="222439" y="3476192"/>
            <a:ext cx="1856733"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Nuclear</a:t>
            </a:r>
          </a:p>
        </p:txBody>
      </p:sp>
      <p:sp>
        <p:nvSpPr>
          <p:cNvPr id="17" name="Content Placeholder 2"/>
          <p:cNvSpPr txBox="1">
            <a:spLocks/>
          </p:cNvSpPr>
          <p:nvPr/>
        </p:nvSpPr>
        <p:spPr>
          <a:xfrm>
            <a:off x="6975866" y="2866613"/>
            <a:ext cx="1859763"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Natural gas</a:t>
            </a:r>
          </a:p>
        </p:txBody>
      </p:sp>
      <p:sp>
        <p:nvSpPr>
          <p:cNvPr id="18" name="Content Placeholder 2"/>
          <p:cNvSpPr txBox="1">
            <a:spLocks/>
          </p:cNvSpPr>
          <p:nvPr/>
        </p:nvSpPr>
        <p:spPr>
          <a:xfrm>
            <a:off x="3763124" y="5041783"/>
            <a:ext cx="2662082"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Geothermal</a:t>
            </a:r>
          </a:p>
        </p:txBody>
      </p:sp>
      <p:sp>
        <p:nvSpPr>
          <p:cNvPr id="19" name="Content Placeholder 2"/>
          <p:cNvSpPr txBox="1">
            <a:spLocks/>
          </p:cNvSpPr>
          <p:nvPr/>
        </p:nvSpPr>
        <p:spPr>
          <a:xfrm>
            <a:off x="3112189" y="2016329"/>
            <a:ext cx="1881700"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Coal</a:t>
            </a:r>
          </a:p>
        </p:txBody>
      </p:sp>
      <p:sp>
        <p:nvSpPr>
          <p:cNvPr id="20" name="Content Placeholder 2"/>
          <p:cNvSpPr txBox="1">
            <a:spLocks/>
          </p:cNvSpPr>
          <p:nvPr/>
        </p:nvSpPr>
        <p:spPr>
          <a:xfrm>
            <a:off x="5094166" y="1783969"/>
            <a:ext cx="1881700"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Solar</a:t>
            </a:r>
          </a:p>
        </p:txBody>
      </p:sp>
      <p:sp>
        <p:nvSpPr>
          <p:cNvPr id="22" name="Content Placeholder 2"/>
          <p:cNvSpPr txBox="1">
            <a:spLocks/>
          </p:cNvSpPr>
          <p:nvPr/>
        </p:nvSpPr>
        <p:spPr>
          <a:xfrm>
            <a:off x="6684914" y="4505686"/>
            <a:ext cx="2320730"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Hydroelectric</a:t>
            </a:r>
          </a:p>
        </p:txBody>
      </p:sp>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615788">
            <a:off x="5170955" y="3441251"/>
            <a:ext cx="1385845" cy="98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Content Placeholder 2"/>
          <p:cNvSpPr txBox="1">
            <a:spLocks/>
          </p:cNvSpPr>
          <p:nvPr/>
        </p:nvSpPr>
        <p:spPr>
          <a:xfrm>
            <a:off x="4969410" y="3150279"/>
            <a:ext cx="1483634"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Biomass</a:t>
            </a:r>
          </a:p>
        </p:txBody>
      </p:sp>
      <p:sp>
        <p:nvSpPr>
          <p:cNvPr id="3" name="Rectangle 2"/>
          <p:cNvSpPr/>
          <p:nvPr/>
        </p:nvSpPr>
        <p:spPr>
          <a:xfrm>
            <a:off x="244384" y="5805264"/>
            <a:ext cx="8800324" cy="830997"/>
          </a:xfrm>
          <a:prstGeom prst="rect">
            <a:avLst/>
          </a:prstGeom>
          <a:solidFill>
            <a:srgbClr val="2BB8C9"/>
          </a:solidFill>
        </p:spPr>
        <p:txBody>
          <a:bodyPr wrap="square">
            <a:spAutoFit/>
          </a:bodyPr>
          <a:lstStyle/>
          <a:p>
            <a:r>
              <a:rPr lang="en-US" sz="2400" b="1" dirty="0">
                <a:solidFill>
                  <a:schemeClr val="bg1"/>
                </a:solidFill>
              </a:rPr>
              <a:t>Energy mix </a:t>
            </a:r>
            <a:r>
              <a:rPr lang="en-US" sz="2400" dirty="0">
                <a:solidFill>
                  <a:schemeClr val="bg1"/>
                </a:solidFill>
              </a:rPr>
              <a:t>- the specific combination of different energy sources a country uses to meet its energy consumption needs</a:t>
            </a:r>
          </a:p>
        </p:txBody>
      </p:sp>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15" y="116632"/>
            <a:ext cx="86455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19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8339">
            <a:off x="5280082" y="3124589"/>
            <a:ext cx="1702183" cy="17021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0575" b="21835"/>
          <a:stretch/>
        </p:blipFill>
        <p:spPr bwMode="auto">
          <a:xfrm>
            <a:off x="0" y="-75008"/>
            <a:ext cx="5082856" cy="178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539552" y="2132856"/>
            <a:ext cx="4968552" cy="4104456"/>
          </a:xfrm>
        </p:spPr>
        <p:txBody>
          <a:bodyPr>
            <a:noAutofit/>
          </a:bodyPr>
          <a:lstStyle/>
          <a:p>
            <a:pPr marL="0" indent="0">
              <a:buNone/>
            </a:pPr>
            <a:r>
              <a:rPr lang="en-GB" sz="4000" b="1" dirty="0"/>
              <a:t>What is a </a:t>
            </a:r>
            <a:r>
              <a:rPr lang="en-GB" sz="4000" b="1" u="sng" dirty="0"/>
              <a:t>renewable energy</a:t>
            </a:r>
            <a:r>
              <a:rPr lang="en-GB" sz="4000" b="1" dirty="0"/>
              <a:t> resource?</a:t>
            </a:r>
          </a:p>
          <a:p>
            <a:pPr marL="0" indent="0">
              <a:buNone/>
            </a:pPr>
            <a:endParaRPr lang="en-GB" sz="4000" b="1" dirty="0"/>
          </a:p>
          <a:p>
            <a:pPr marL="0" indent="0">
              <a:buNone/>
            </a:pPr>
            <a:r>
              <a:rPr lang="en-GB" sz="4000" b="1" dirty="0"/>
              <a:t>What is a </a:t>
            </a:r>
            <a:r>
              <a:rPr lang="en-GB" sz="4000" b="1" u="sng" dirty="0"/>
              <a:t>non-renewable </a:t>
            </a:r>
            <a:r>
              <a:rPr lang="en-GB" sz="4000" b="1" dirty="0"/>
              <a:t>energy resource?</a:t>
            </a:r>
          </a:p>
          <a:p>
            <a:pPr marL="0" indent="0">
              <a:buNone/>
            </a:pPr>
            <a:endParaRPr lang="en-GB" sz="4000" b="1" dirty="0"/>
          </a:p>
          <a:p>
            <a:pPr marL="0" indent="0">
              <a:buNone/>
            </a:pPr>
            <a:endParaRPr lang="en-GB" sz="4000" b="1" dirty="0"/>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67662" b="53252"/>
          <a:stretch/>
        </p:blipFill>
        <p:spPr>
          <a:xfrm>
            <a:off x="6822572" y="1484784"/>
            <a:ext cx="2118760" cy="229318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4947545"/>
            <a:ext cx="3001180" cy="1656488"/>
          </a:xfrm>
          <a:prstGeom prst="rect">
            <a:avLst/>
          </a:prstGeom>
        </p:spPr>
      </p:pic>
    </p:spTree>
    <p:extLst>
      <p:ext uri="{BB962C8B-B14F-4D97-AF65-F5344CB8AC3E}">
        <p14:creationId xmlns:p14="http://schemas.microsoft.com/office/powerpoint/2010/main" val="356543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0575" b="21835"/>
          <a:stretch/>
        </p:blipFill>
        <p:spPr bwMode="auto">
          <a:xfrm>
            <a:off x="0" y="-75008"/>
            <a:ext cx="5082856" cy="178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851" y="5634190"/>
            <a:ext cx="833854" cy="86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10053" y="1884414"/>
            <a:ext cx="4372803" cy="4372803"/>
          </a:xfrm>
          <a:prstGeom prst="ellipse">
            <a:avLst/>
          </a:prstGeom>
          <a:noFill/>
          <a:ln w="76200">
            <a:solidFill>
              <a:srgbClr val="2BB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359669" y="1858413"/>
            <a:ext cx="4372803" cy="4372803"/>
          </a:xfrm>
          <a:prstGeom prst="ellipse">
            <a:avLst/>
          </a:prstGeom>
          <a:noFill/>
          <a:ln w="76200">
            <a:solidFill>
              <a:srgbClr val="D35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91680" y="2204864"/>
            <a:ext cx="2576589" cy="523220"/>
          </a:xfrm>
          <a:prstGeom prst="rect">
            <a:avLst/>
          </a:prstGeom>
          <a:noFill/>
        </p:spPr>
        <p:txBody>
          <a:bodyPr wrap="square" rtlCol="0">
            <a:spAutoFit/>
          </a:bodyPr>
          <a:lstStyle/>
          <a:p>
            <a:r>
              <a:rPr lang="en-GB" sz="2800" b="1" dirty="0"/>
              <a:t>Renewable</a:t>
            </a:r>
          </a:p>
        </p:txBody>
      </p:sp>
      <p:sp>
        <p:nvSpPr>
          <p:cNvPr id="31" name="TextBox 30"/>
          <p:cNvSpPr txBox="1"/>
          <p:nvPr/>
        </p:nvSpPr>
        <p:spPr>
          <a:xfrm>
            <a:off x="5235771" y="2168186"/>
            <a:ext cx="2576589" cy="523220"/>
          </a:xfrm>
          <a:prstGeom prst="rect">
            <a:avLst/>
          </a:prstGeom>
          <a:noFill/>
        </p:spPr>
        <p:txBody>
          <a:bodyPr wrap="square" rtlCol="0">
            <a:spAutoFit/>
          </a:bodyPr>
          <a:lstStyle/>
          <a:p>
            <a:r>
              <a:rPr lang="en-GB" sz="2800" b="1" dirty="0"/>
              <a:t>Non-renewable</a:t>
            </a:r>
          </a:p>
        </p:txBody>
      </p:sp>
      <p:sp>
        <p:nvSpPr>
          <p:cNvPr id="32" name="TextBox 31"/>
          <p:cNvSpPr txBox="1"/>
          <p:nvPr/>
        </p:nvSpPr>
        <p:spPr>
          <a:xfrm>
            <a:off x="3806947" y="1648806"/>
            <a:ext cx="1642811" cy="523220"/>
          </a:xfrm>
          <a:prstGeom prst="rect">
            <a:avLst/>
          </a:prstGeom>
          <a:noFill/>
        </p:spPr>
        <p:txBody>
          <a:bodyPr wrap="square" rtlCol="0">
            <a:spAutoFit/>
          </a:bodyPr>
          <a:lstStyle/>
          <a:p>
            <a:r>
              <a:rPr lang="en-GB" sz="2800" b="1" dirty="0"/>
              <a:t>Depends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10" y="1809367"/>
            <a:ext cx="1604670" cy="164863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75668">
            <a:off x="7064619" y="1298164"/>
            <a:ext cx="1939146" cy="14518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6493" y="4856813"/>
            <a:ext cx="908829" cy="174739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03827">
            <a:off x="3660196" y="4614241"/>
            <a:ext cx="1216144" cy="189094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5531">
            <a:off x="4907192" y="5214596"/>
            <a:ext cx="1721995" cy="1464517"/>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85921">
            <a:off x="7830043" y="2646374"/>
            <a:ext cx="1044398" cy="1390803"/>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82509">
            <a:off x="290096" y="3651880"/>
            <a:ext cx="839913" cy="1375605"/>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5272">
            <a:off x="2479920" y="5517524"/>
            <a:ext cx="968836" cy="1112451"/>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10030" y="5494570"/>
            <a:ext cx="2223157" cy="1158358"/>
          </a:xfrm>
          <a:prstGeom prst="rect">
            <a:avLst/>
          </a:prstGeom>
        </p:spPr>
      </p:pic>
      <p:pic>
        <p:nvPicPr>
          <p:cNvPr id="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615788">
            <a:off x="7593328" y="4345994"/>
            <a:ext cx="1385845" cy="98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4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0575" b="21835"/>
          <a:stretch/>
        </p:blipFill>
        <p:spPr bwMode="auto">
          <a:xfrm>
            <a:off x="0" y="-75008"/>
            <a:ext cx="5082856" cy="178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010" y="5360828"/>
            <a:ext cx="833854" cy="86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95536" y="1884413"/>
            <a:ext cx="4847327" cy="4847327"/>
          </a:xfrm>
          <a:prstGeom prst="ellipse">
            <a:avLst/>
          </a:prstGeom>
          <a:noFill/>
          <a:ln w="76200">
            <a:solidFill>
              <a:srgbClr val="2BB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045152" y="1858412"/>
            <a:ext cx="4847327" cy="4847327"/>
          </a:xfrm>
          <a:prstGeom prst="ellipse">
            <a:avLst/>
          </a:prstGeom>
          <a:noFill/>
          <a:ln w="76200">
            <a:solidFill>
              <a:srgbClr val="D35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715843" y="2001530"/>
            <a:ext cx="2576589" cy="523220"/>
          </a:xfrm>
          <a:prstGeom prst="rect">
            <a:avLst/>
          </a:prstGeom>
          <a:noFill/>
        </p:spPr>
        <p:txBody>
          <a:bodyPr wrap="square" rtlCol="0">
            <a:spAutoFit/>
          </a:bodyPr>
          <a:lstStyle/>
          <a:p>
            <a:r>
              <a:rPr lang="en-GB" sz="2800" b="1" dirty="0"/>
              <a:t>Renewable</a:t>
            </a:r>
          </a:p>
        </p:txBody>
      </p:sp>
      <p:sp>
        <p:nvSpPr>
          <p:cNvPr id="31" name="TextBox 30"/>
          <p:cNvSpPr txBox="1"/>
          <p:nvPr/>
        </p:nvSpPr>
        <p:spPr>
          <a:xfrm>
            <a:off x="5242863" y="2100350"/>
            <a:ext cx="2576589" cy="523220"/>
          </a:xfrm>
          <a:prstGeom prst="rect">
            <a:avLst/>
          </a:prstGeom>
          <a:noFill/>
        </p:spPr>
        <p:txBody>
          <a:bodyPr wrap="square" rtlCol="0">
            <a:spAutoFit/>
          </a:bodyPr>
          <a:lstStyle/>
          <a:p>
            <a:r>
              <a:rPr lang="en-GB" sz="2800" b="1" dirty="0"/>
              <a:t>Non-renewable</a:t>
            </a:r>
          </a:p>
        </p:txBody>
      </p:sp>
      <p:sp>
        <p:nvSpPr>
          <p:cNvPr id="32" name="TextBox 31"/>
          <p:cNvSpPr txBox="1"/>
          <p:nvPr/>
        </p:nvSpPr>
        <p:spPr>
          <a:xfrm>
            <a:off x="3806947" y="1648806"/>
            <a:ext cx="1642811" cy="523220"/>
          </a:xfrm>
          <a:prstGeom prst="rect">
            <a:avLst/>
          </a:prstGeom>
          <a:noFill/>
        </p:spPr>
        <p:txBody>
          <a:bodyPr wrap="square" rtlCol="0">
            <a:spAutoFit/>
          </a:bodyPr>
          <a:lstStyle/>
          <a:p>
            <a:r>
              <a:rPr lang="en-GB" sz="2800" b="1" dirty="0"/>
              <a:t>Depends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252" y="3069608"/>
            <a:ext cx="1604670" cy="164863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75668">
            <a:off x="2111686" y="4259612"/>
            <a:ext cx="1957248" cy="146538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9652" y="4583451"/>
            <a:ext cx="908829" cy="174739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03827">
            <a:off x="7092390" y="4204887"/>
            <a:ext cx="1040151" cy="16173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5531">
            <a:off x="2267294" y="2609146"/>
            <a:ext cx="1721995" cy="1464517"/>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55829">
            <a:off x="7297253" y="2719068"/>
            <a:ext cx="1044398" cy="1390803"/>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048947">
            <a:off x="5714014" y="2924341"/>
            <a:ext cx="765410" cy="1253585"/>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5272">
            <a:off x="4087764" y="2996705"/>
            <a:ext cx="1196676" cy="1374065"/>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3608" y="5360828"/>
            <a:ext cx="2223157" cy="1158358"/>
          </a:xfrm>
          <a:prstGeom prst="rect">
            <a:avLst/>
          </a:prstGeom>
        </p:spPr>
      </p:pic>
      <p:pic>
        <p:nvPicPr>
          <p:cNvPr id="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615788">
            <a:off x="3997790" y="4442174"/>
            <a:ext cx="1385845" cy="98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734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5427</TotalTime>
  <Words>3368</Words>
  <Application>Microsoft Office PowerPoint</Application>
  <PresentationFormat>On-screen Show (4:3)</PresentationFormat>
  <Paragraphs>319</Paragraphs>
  <Slides>31</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lastModifiedBy>Amy Ball</cp:lastModifiedBy>
  <cp:revision>214</cp:revision>
  <dcterms:created xsi:type="dcterms:W3CDTF">2018-03-19T15:20:45Z</dcterms:created>
  <dcterms:modified xsi:type="dcterms:W3CDTF">2019-01-09T15:37:43Z</dcterms:modified>
</cp:coreProperties>
</file>